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diagrams/colors2.xml" ContentType="application/vnd.openxmlformats-officedocument.drawingml.diagramColors+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diagrams/colors3.xml" ContentType="application/vnd.openxmlformats-officedocument.drawingml.diagramColors+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Default Extension="jpeg" ContentType="image/jpeg"/>
  <Override PartName="/ppt/diagrams/quickStyle2.xml" ContentType="application/vnd.openxmlformats-officedocument.drawingml.diagramStyle+xml"/>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diagrams/layout3.xml" ContentType="application/vnd.openxmlformats-officedocument.drawingml.diagramLayout+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67.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viewProps.xml" ContentType="application/vnd.openxmlformats-officedocument.presentationml.viewProps+xml"/>
  <Override PartName="/ppt/slides/slide32.xml" ContentType="application/vnd.openxmlformats-officedocument.presentationml.slide+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21.xml" ContentType="application/vnd.openxmlformats-officedocument.presentationml.notesSlide+xml"/>
  <Default Extension="pdf" ContentType="application/pdf"/>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74"/>
  </p:notesMasterIdLst>
  <p:sldIdLst>
    <p:sldId id="534" r:id="rId2"/>
    <p:sldId id="493" r:id="rId3"/>
    <p:sldId id="527" r:id="rId4"/>
    <p:sldId id="459" r:id="rId5"/>
    <p:sldId id="460" r:id="rId6"/>
    <p:sldId id="461" r:id="rId7"/>
    <p:sldId id="543" r:id="rId8"/>
    <p:sldId id="544" r:id="rId9"/>
    <p:sldId id="464" r:id="rId10"/>
    <p:sldId id="465" r:id="rId11"/>
    <p:sldId id="466" r:id="rId12"/>
    <p:sldId id="467" r:id="rId13"/>
    <p:sldId id="458" r:id="rId14"/>
    <p:sldId id="469" r:id="rId15"/>
    <p:sldId id="470" r:id="rId16"/>
    <p:sldId id="468" r:id="rId17"/>
    <p:sldId id="472" r:id="rId18"/>
    <p:sldId id="473" r:id="rId19"/>
    <p:sldId id="471" r:id="rId20"/>
    <p:sldId id="535" r:id="rId21"/>
    <p:sldId id="536" r:id="rId22"/>
    <p:sldId id="537" r:id="rId23"/>
    <p:sldId id="538" r:id="rId24"/>
    <p:sldId id="539" r:id="rId25"/>
    <p:sldId id="540" r:id="rId26"/>
    <p:sldId id="474" r:id="rId27"/>
    <p:sldId id="475" r:id="rId28"/>
    <p:sldId id="476" r:id="rId29"/>
    <p:sldId id="477" r:id="rId30"/>
    <p:sldId id="542" r:id="rId31"/>
    <p:sldId id="521" r:id="rId32"/>
    <p:sldId id="522" r:id="rId33"/>
    <p:sldId id="541" r:id="rId34"/>
    <p:sldId id="431" r:id="rId35"/>
    <p:sldId id="430" r:id="rId36"/>
    <p:sldId id="433" r:id="rId37"/>
    <p:sldId id="388" r:id="rId38"/>
    <p:sldId id="434" r:id="rId39"/>
    <p:sldId id="453" r:id="rId40"/>
    <p:sldId id="545" r:id="rId41"/>
    <p:sldId id="546" r:id="rId42"/>
    <p:sldId id="367" r:id="rId43"/>
    <p:sldId id="455" r:id="rId44"/>
    <p:sldId id="528" r:id="rId45"/>
    <p:sldId id="411" r:id="rId46"/>
    <p:sldId id="454" r:id="rId47"/>
    <p:sldId id="436" r:id="rId48"/>
    <p:sldId id="449" r:id="rId49"/>
    <p:sldId id="400" r:id="rId50"/>
    <p:sldId id="438" r:id="rId51"/>
    <p:sldId id="526" r:id="rId52"/>
    <p:sldId id="345" r:id="rId53"/>
    <p:sldId id="439" r:id="rId54"/>
    <p:sldId id="407" r:id="rId55"/>
    <p:sldId id="403" r:id="rId56"/>
    <p:sldId id="404" r:id="rId57"/>
    <p:sldId id="349" r:id="rId58"/>
    <p:sldId id="389" r:id="rId59"/>
    <p:sldId id="450" r:id="rId60"/>
    <p:sldId id="390" r:id="rId61"/>
    <p:sldId id="392" r:id="rId62"/>
    <p:sldId id="452" r:id="rId63"/>
    <p:sldId id="442" r:id="rId64"/>
    <p:sldId id="443" r:id="rId65"/>
    <p:sldId id="441" r:id="rId66"/>
    <p:sldId id="444" r:id="rId67"/>
    <p:sldId id="395" r:id="rId68"/>
    <p:sldId id="346" r:id="rId69"/>
    <p:sldId id="446" r:id="rId70"/>
    <p:sldId id="533" r:id="rId71"/>
    <p:sldId id="532" r:id="rId72"/>
    <p:sldId id="547" r:id="rId73"/>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846" autoAdjust="0"/>
    <p:restoredTop sz="98872" autoAdjust="0"/>
  </p:normalViewPr>
  <p:slideViewPr>
    <p:cSldViewPr>
      <p:cViewPr>
        <p:scale>
          <a:sx n="60" d="100"/>
          <a:sy n="60" d="100"/>
        </p:scale>
        <p:origin x="-1368" y="-7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80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45745-7F68-4F99-8628-B357B7EFDACE}" type="doc">
      <dgm:prSet loTypeId="urn:microsoft.com/office/officeart/2005/8/layout/matrix1" loCatId="matrix" qsTypeId="urn:microsoft.com/office/officeart/2005/8/quickstyle/3d3" qsCatId="3D" csTypeId="urn:microsoft.com/office/officeart/2005/8/colors/colorful1" csCatId="colorful" phldr="1"/>
      <dgm:spPr/>
      <dgm:t>
        <a:bodyPr/>
        <a:lstStyle/>
        <a:p>
          <a:endParaRPr kumimoji="1" lang="ja-JP" altLang="en-US"/>
        </a:p>
      </dgm:t>
    </dgm:pt>
    <dgm:pt modelId="{284C6022-2ECD-48FD-9A5A-2C31A4BE027E}">
      <dgm:prSet phldrT="[テキスト]"/>
      <dgm:spPr/>
      <dgm:t>
        <a:bodyPr/>
        <a:lstStyle/>
        <a:p>
          <a:r>
            <a:rPr kumimoji="1" lang="ja-JP" altLang="en-US" dirty="0" smtClean="0"/>
            <a:t>介入</a:t>
          </a:r>
          <a:endParaRPr kumimoji="1" lang="ja-JP" altLang="en-US" dirty="0"/>
        </a:p>
      </dgm:t>
    </dgm:pt>
    <dgm:pt modelId="{13715787-76F1-4F8A-BB98-E52937637AD5}" type="parTrans" cxnId="{E027F363-F1BE-456C-B53C-729769C08998}">
      <dgm:prSet/>
      <dgm:spPr/>
      <dgm:t>
        <a:bodyPr/>
        <a:lstStyle/>
        <a:p>
          <a:endParaRPr kumimoji="1" lang="ja-JP" altLang="en-US"/>
        </a:p>
      </dgm:t>
    </dgm:pt>
    <dgm:pt modelId="{02903BC4-35DC-4465-B322-29A222E40D2B}" type="sibTrans" cxnId="{E027F363-F1BE-456C-B53C-729769C08998}">
      <dgm:prSet/>
      <dgm:spPr/>
      <dgm:t>
        <a:bodyPr/>
        <a:lstStyle/>
        <a:p>
          <a:endParaRPr kumimoji="1" lang="ja-JP" altLang="en-US"/>
        </a:p>
      </dgm:t>
    </dgm:pt>
    <dgm:pt modelId="{C3FFC9D1-7A84-4663-8072-1D20366DC917}">
      <dgm:prSet phldrT="[テキスト]" custT="1"/>
      <dgm:spPr/>
      <dgm:t>
        <a:bodyPr/>
        <a:lstStyle/>
        <a:p>
          <a:r>
            <a:rPr kumimoji="1" lang="ja-JP" altLang="en-US" sz="2800" dirty="0" smtClean="0"/>
            <a:t>施設プロファイル</a:t>
          </a:r>
          <a:endParaRPr kumimoji="1" lang="en-US" altLang="ja-JP" sz="2800" dirty="0" smtClean="0"/>
        </a:p>
        <a:p>
          <a:r>
            <a:rPr kumimoji="1" lang="ja-JP" altLang="en-US" sz="2000" dirty="0" smtClean="0"/>
            <a:t>（診療・資源・組織）</a:t>
          </a:r>
          <a:endParaRPr kumimoji="1" lang="ja-JP" altLang="en-US" sz="2000" dirty="0"/>
        </a:p>
      </dgm:t>
    </dgm:pt>
    <dgm:pt modelId="{332C4D29-041F-4A59-B799-58D26A72B41F}" type="parTrans" cxnId="{ACB902E7-489D-4273-8EAA-428A115D69B4}">
      <dgm:prSet/>
      <dgm:spPr/>
      <dgm:t>
        <a:bodyPr/>
        <a:lstStyle/>
        <a:p>
          <a:endParaRPr kumimoji="1" lang="ja-JP" altLang="en-US"/>
        </a:p>
      </dgm:t>
    </dgm:pt>
    <dgm:pt modelId="{7173C77F-F97E-4A2D-9AF1-54F542FEFFD5}" type="sibTrans" cxnId="{ACB902E7-489D-4273-8EAA-428A115D69B4}">
      <dgm:prSet/>
      <dgm:spPr/>
      <dgm:t>
        <a:bodyPr/>
        <a:lstStyle/>
        <a:p>
          <a:endParaRPr kumimoji="1" lang="ja-JP" altLang="en-US"/>
        </a:p>
      </dgm:t>
    </dgm:pt>
    <dgm:pt modelId="{AEF815C9-CDC7-4F60-A4B5-22E90A534E78}">
      <dgm:prSet phldrT="[テキスト]" custT="1"/>
      <dgm:spPr/>
      <dgm:t>
        <a:bodyPr/>
        <a:lstStyle/>
        <a:p>
          <a:r>
            <a:rPr kumimoji="1" lang="ja-JP" altLang="en-US" sz="2800" dirty="0" smtClean="0"/>
            <a:t>ワークショップ</a:t>
          </a:r>
          <a:endParaRPr kumimoji="1" lang="en-US" altLang="ja-JP" sz="2800" dirty="0" smtClean="0"/>
        </a:p>
        <a:p>
          <a:r>
            <a:rPr kumimoji="1" lang="ja-JP" altLang="en-US" sz="2000" dirty="0" smtClean="0"/>
            <a:t>（ローカルオピニオン</a:t>
          </a:r>
          <a:endParaRPr kumimoji="1" lang="en-US" altLang="ja-JP" sz="2000" dirty="0" smtClean="0"/>
        </a:p>
        <a:p>
          <a:r>
            <a:rPr kumimoji="1" lang="ja-JP" altLang="en-US" sz="2000" dirty="0" smtClean="0"/>
            <a:t>リーダー育成）</a:t>
          </a:r>
          <a:endParaRPr kumimoji="1" lang="ja-JP" altLang="en-US" sz="2000" dirty="0"/>
        </a:p>
      </dgm:t>
    </dgm:pt>
    <dgm:pt modelId="{1E417873-E0B9-4977-AC75-F5CFA166A3BD}" type="parTrans" cxnId="{A19FA123-5535-48C0-AE2A-D8232C08D53A}">
      <dgm:prSet/>
      <dgm:spPr/>
      <dgm:t>
        <a:bodyPr/>
        <a:lstStyle/>
        <a:p>
          <a:endParaRPr kumimoji="1" lang="ja-JP" altLang="en-US"/>
        </a:p>
      </dgm:t>
    </dgm:pt>
    <dgm:pt modelId="{18069BE9-12A2-423B-83BB-0066F8A07004}" type="sibTrans" cxnId="{A19FA123-5535-48C0-AE2A-D8232C08D53A}">
      <dgm:prSet/>
      <dgm:spPr/>
      <dgm:t>
        <a:bodyPr/>
        <a:lstStyle/>
        <a:p>
          <a:endParaRPr kumimoji="1" lang="ja-JP" altLang="en-US"/>
        </a:p>
      </dgm:t>
    </dgm:pt>
    <dgm:pt modelId="{A380E3A3-533A-4FB6-93BC-70CB86042CBC}">
      <dgm:prSet phldrT="[テキスト]" custT="1"/>
      <dgm:spPr/>
      <dgm:t>
        <a:bodyPr/>
        <a:lstStyle/>
        <a:p>
          <a:r>
            <a:rPr kumimoji="1" lang="ja-JP" altLang="en-US" sz="2800" dirty="0" smtClean="0"/>
            <a:t>改善行動計画の</a:t>
          </a:r>
          <a:endParaRPr kumimoji="1" lang="en-US" altLang="ja-JP" sz="2800" dirty="0" smtClean="0"/>
        </a:p>
        <a:p>
          <a:r>
            <a:rPr kumimoji="1" lang="ja-JP" altLang="en-US" sz="2800" dirty="0" smtClean="0"/>
            <a:t>支援・フィードバック</a:t>
          </a:r>
          <a:endParaRPr kumimoji="1" lang="en-US" altLang="ja-JP" sz="2800" dirty="0" smtClean="0"/>
        </a:p>
      </dgm:t>
    </dgm:pt>
    <dgm:pt modelId="{F51D5671-676D-4C20-8D18-626D30B90FE0}" type="parTrans" cxnId="{9C7D9B74-F56D-49D3-9D9F-E12642EC9876}">
      <dgm:prSet/>
      <dgm:spPr/>
      <dgm:t>
        <a:bodyPr/>
        <a:lstStyle/>
        <a:p>
          <a:endParaRPr kumimoji="1" lang="ja-JP" altLang="en-US"/>
        </a:p>
      </dgm:t>
    </dgm:pt>
    <dgm:pt modelId="{5A379186-5277-47CA-AF5F-B3C8D34F4272}" type="sibTrans" cxnId="{9C7D9B74-F56D-49D3-9D9F-E12642EC9876}">
      <dgm:prSet/>
      <dgm:spPr/>
      <dgm:t>
        <a:bodyPr/>
        <a:lstStyle/>
        <a:p>
          <a:endParaRPr kumimoji="1" lang="ja-JP" altLang="en-US"/>
        </a:p>
      </dgm:t>
    </dgm:pt>
    <dgm:pt modelId="{07A90B4C-AFC5-48EA-9631-AE09530F7F79}">
      <dgm:prSet phldrT="[テキスト]" custT="1"/>
      <dgm:spPr/>
      <dgm:t>
        <a:bodyPr/>
        <a:lstStyle/>
        <a:p>
          <a:r>
            <a:rPr kumimoji="1" lang="ja-JP" altLang="en-US" sz="2800" dirty="0" smtClean="0"/>
            <a:t>改善行動計画</a:t>
          </a:r>
          <a:endParaRPr kumimoji="1" lang="ja-JP" altLang="en-US" sz="2800" dirty="0"/>
        </a:p>
      </dgm:t>
    </dgm:pt>
    <dgm:pt modelId="{36257DCB-F1C8-4248-8A59-58407F722BFA}" type="parTrans" cxnId="{529E7BDE-7E87-427D-B992-00F587AEC602}">
      <dgm:prSet/>
      <dgm:spPr/>
      <dgm:t>
        <a:bodyPr/>
        <a:lstStyle/>
        <a:p>
          <a:endParaRPr kumimoji="1" lang="ja-JP" altLang="en-US"/>
        </a:p>
      </dgm:t>
    </dgm:pt>
    <dgm:pt modelId="{F9EF7560-AE95-4A31-B366-9405ED80BF33}" type="sibTrans" cxnId="{529E7BDE-7E87-427D-B992-00F587AEC602}">
      <dgm:prSet/>
      <dgm:spPr/>
      <dgm:t>
        <a:bodyPr/>
        <a:lstStyle/>
        <a:p>
          <a:endParaRPr kumimoji="1" lang="ja-JP" altLang="en-US"/>
        </a:p>
      </dgm:t>
    </dgm:pt>
    <dgm:pt modelId="{771A2832-462C-4B23-900A-9FFAA849C9F0}" type="pres">
      <dgm:prSet presAssocID="{5D245745-7F68-4F99-8628-B357B7EFDACE}" presName="diagram" presStyleCnt="0">
        <dgm:presLayoutVars>
          <dgm:chMax val="1"/>
          <dgm:dir/>
          <dgm:animLvl val="ctr"/>
          <dgm:resizeHandles val="exact"/>
        </dgm:presLayoutVars>
      </dgm:prSet>
      <dgm:spPr/>
      <dgm:t>
        <a:bodyPr/>
        <a:lstStyle/>
        <a:p>
          <a:endParaRPr kumimoji="1" lang="ja-JP" altLang="en-US"/>
        </a:p>
      </dgm:t>
    </dgm:pt>
    <dgm:pt modelId="{27BAC7EC-E195-4C15-B08B-2D95987B31F6}" type="pres">
      <dgm:prSet presAssocID="{5D245745-7F68-4F99-8628-B357B7EFDACE}" presName="matrix" presStyleCnt="0"/>
      <dgm:spPr/>
      <dgm:t>
        <a:bodyPr/>
        <a:lstStyle/>
        <a:p>
          <a:endParaRPr kumimoji="1" lang="ja-JP" altLang="en-US"/>
        </a:p>
      </dgm:t>
    </dgm:pt>
    <dgm:pt modelId="{204C4294-22B8-4FA1-9B09-2CBD9B2B8B4C}" type="pres">
      <dgm:prSet presAssocID="{5D245745-7F68-4F99-8628-B357B7EFDACE}" presName="tile1" presStyleLbl="node1" presStyleIdx="0" presStyleCnt="4" custLinFactNeighborX="1072" custLinFactNeighborY="-1258"/>
      <dgm:spPr/>
      <dgm:t>
        <a:bodyPr/>
        <a:lstStyle/>
        <a:p>
          <a:endParaRPr kumimoji="1" lang="ja-JP" altLang="en-US"/>
        </a:p>
      </dgm:t>
    </dgm:pt>
    <dgm:pt modelId="{6A4F42DB-0B37-4EDA-BF55-B3957FC8F106}" type="pres">
      <dgm:prSet presAssocID="{5D245745-7F68-4F99-8628-B357B7EFDACE}" presName="tile1text" presStyleLbl="node1" presStyleIdx="0" presStyleCnt="4">
        <dgm:presLayoutVars>
          <dgm:chMax val="0"/>
          <dgm:chPref val="0"/>
          <dgm:bulletEnabled val="1"/>
        </dgm:presLayoutVars>
      </dgm:prSet>
      <dgm:spPr/>
      <dgm:t>
        <a:bodyPr/>
        <a:lstStyle/>
        <a:p>
          <a:endParaRPr kumimoji="1" lang="ja-JP" altLang="en-US"/>
        </a:p>
      </dgm:t>
    </dgm:pt>
    <dgm:pt modelId="{ECD9938E-9CA4-45A5-A73E-5C0570ECAD53}" type="pres">
      <dgm:prSet presAssocID="{5D245745-7F68-4F99-8628-B357B7EFDACE}" presName="tile2" presStyleLbl="node1" presStyleIdx="1" presStyleCnt="4"/>
      <dgm:spPr/>
      <dgm:t>
        <a:bodyPr/>
        <a:lstStyle/>
        <a:p>
          <a:endParaRPr kumimoji="1" lang="ja-JP" altLang="en-US"/>
        </a:p>
      </dgm:t>
    </dgm:pt>
    <dgm:pt modelId="{1A54079A-9544-4EEB-B629-300E63741AF8}" type="pres">
      <dgm:prSet presAssocID="{5D245745-7F68-4F99-8628-B357B7EFDACE}" presName="tile2text" presStyleLbl="node1" presStyleIdx="1" presStyleCnt="4">
        <dgm:presLayoutVars>
          <dgm:chMax val="0"/>
          <dgm:chPref val="0"/>
          <dgm:bulletEnabled val="1"/>
        </dgm:presLayoutVars>
      </dgm:prSet>
      <dgm:spPr/>
      <dgm:t>
        <a:bodyPr/>
        <a:lstStyle/>
        <a:p>
          <a:endParaRPr kumimoji="1" lang="ja-JP" altLang="en-US"/>
        </a:p>
      </dgm:t>
    </dgm:pt>
    <dgm:pt modelId="{79821F4F-18AE-46DE-8BA1-59BFD970DA31}" type="pres">
      <dgm:prSet presAssocID="{5D245745-7F68-4F99-8628-B357B7EFDACE}" presName="tile3" presStyleLbl="node1" presStyleIdx="2" presStyleCnt="4" custLinFactNeighborX="314" custLinFactNeighborY="-1867"/>
      <dgm:spPr/>
      <dgm:t>
        <a:bodyPr/>
        <a:lstStyle/>
        <a:p>
          <a:endParaRPr kumimoji="1" lang="ja-JP" altLang="en-US"/>
        </a:p>
      </dgm:t>
    </dgm:pt>
    <dgm:pt modelId="{995313CA-99FC-42B7-8DE3-91555BD51106}" type="pres">
      <dgm:prSet presAssocID="{5D245745-7F68-4F99-8628-B357B7EFDACE}" presName="tile3text" presStyleLbl="node1" presStyleIdx="2" presStyleCnt="4">
        <dgm:presLayoutVars>
          <dgm:chMax val="0"/>
          <dgm:chPref val="0"/>
          <dgm:bulletEnabled val="1"/>
        </dgm:presLayoutVars>
      </dgm:prSet>
      <dgm:spPr/>
      <dgm:t>
        <a:bodyPr/>
        <a:lstStyle/>
        <a:p>
          <a:endParaRPr kumimoji="1" lang="ja-JP" altLang="en-US"/>
        </a:p>
      </dgm:t>
    </dgm:pt>
    <dgm:pt modelId="{227AF088-2A2B-428F-ABD0-6D39C6882EBA}" type="pres">
      <dgm:prSet presAssocID="{5D245745-7F68-4F99-8628-B357B7EFDACE}" presName="tile4" presStyleLbl="node1" presStyleIdx="3" presStyleCnt="4" custLinFactNeighborX="314" custLinFactNeighborY="-1867"/>
      <dgm:spPr/>
      <dgm:t>
        <a:bodyPr/>
        <a:lstStyle/>
        <a:p>
          <a:endParaRPr kumimoji="1" lang="ja-JP" altLang="en-US"/>
        </a:p>
      </dgm:t>
    </dgm:pt>
    <dgm:pt modelId="{A46147F2-9A01-446A-8C07-F20E40CA435C}" type="pres">
      <dgm:prSet presAssocID="{5D245745-7F68-4F99-8628-B357B7EFDACE}" presName="tile4text" presStyleLbl="node1" presStyleIdx="3" presStyleCnt="4">
        <dgm:presLayoutVars>
          <dgm:chMax val="0"/>
          <dgm:chPref val="0"/>
          <dgm:bulletEnabled val="1"/>
        </dgm:presLayoutVars>
      </dgm:prSet>
      <dgm:spPr/>
      <dgm:t>
        <a:bodyPr/>
        <a:lstStyle/>
        <a:p>
          <a:endParaRPr kumimoji="1" lang="ja-JP" altLang="en-US"/>
        </a:p>
      </dgm:t>
    </dgm:pt>
    <dgm:pt modelId="{2F0AC542-155D-432F-8570-7DE81EDA4688}" type="pres">
      <dgm:prSet presAssocID="{5D245745-7F68-4F99-8628-B357B7EFDACE}" presName="centerTile" presStyleLbl="fgShp" presStyleIdx="0" presStyleCnt="1">
        <dgm:presLayoutVars>
          <dgm:chMax val="0"/>
          <dgm:chPref val="0"/>
        </dgm:presLayoutVars>
      </dgm:prSet>
      <dgm:spPr/>
      <dgm:t>
        <a:bodyPr/>
        <a:lstStyle/>
        <a:p>
          <a:endParaRPr kumimoji="1" lang="ja-JP" altLang="en-US"/>
        </a:p>
      </dgm:t>
    </dgm:pt>
  </dgm:ptLst>
  <dgm:cxnLst>
    <dgm:cxn modelId="{774D1E90-9557-F34F-849A-34CA9F61E76C}" type="presOf" srcId="{C3FFC9D1-7A84-4663-8072-1D20366DC917}" destId="{6A4F42DB-0B37-4EDA-BF55-B3957FC8F106}" srcOrd="1" destOrd="0" presId="urn:microsoft.com/office/officeart/2005/8/layout/matrix1"/>
    <dgm:cxn modelId="{41B237CD-E8E5-5840-93E4-5D428EE066BB}" type="presOf" srcId="{AEF815C9-CDC7-4F60-A4B5-22E90A534E78}" destId="{1A54079A-9544-4EEB-B629-300E63741AF8}" srcOrd="1" destOrd="0" presId="urn:microsoft.com/office/officeart/2005/8/layout/matrix1"/>
    <dgm:cxn modelId="{D6C2313B-97A8-1349-B332-6C7C3885BEDB}" type="presOf" srcId="{5D245745-7F68-4F99-8628-B357B7EFDACE}" destId="{771A2832-462C-4B23-900A-9FFAA849C9F0}" srcOrd="0" destOrd="0" presId="urn:microsoft.com/office/officeart/2005/8/layout/matrix1"/>
    <dgm:cxn modelId="{7F5E2B6C-BBA7-9C49-867B-3B70E5FD12CA}" type="presOf" srcId="{C3FFC9D1-7A84-4663-8072-1D20366DC917}" destId="{204C4294-22B8-4FA1-9B09-2CBD9B2B8B4C}" srcOrd="0" destOrd="0" presId="urn:microsoft.com/office/officeart/2005/8/layout/matrix1"/>
    <dgm:cxn modelId="{E027F363-F1BE-456C-B53C-729769C08998}" srcId="{5D245745-7F68-4F99-8628-B357B7EFDACE}" destId="{284C6022-2ECD-48FD-9A5A-2C31A4BE027E}" srcOrd="0" destOrd="0" parTransId="{13715787-76F1-4F8A-BB98-E52937637AD5}" sibTransId="{02903BC4-35DC-4465-B322-29A222E40D2B}"/>
    <dgm:cxn modelId="{D639F11F-B343-4A4A-9469-07A0C76D9D1A}" type="presOf" srcId="{07A90B4C-AFC5-48EA-9631-AE09530F7F79}" destId="{227AF088-2A2B-428F-ABD0-6D39C6882EBA}" srcOrd="0" destOrd="0" presId="urn:microsoft.com/office/officeart/2005/8/layout/matrix1"/>
    <dgm:cxn modelId="{9C7D9B74-F56D-49D3-9D9F-E12642EC9876}" srcId="{284C6022-2ECD-48FD-9A5A-2C31A4BE027E}" destId="{A380E3A3-533A-4FB6-93BC-70CB86042CBC}" srcOrd="2" destOrd="0" parTransId="{F51D5671-676D-4C20-8D18-626D30B90FE0}" sibTransId="{5A379186-5277-47CA-AF5F-B3C8D34F4272}"/>
    <dgm:cxn modelId="{83337E62-C566-134F-A26A-09EFBC801610}" type="presOf" srcId="{284C6022-2ECD-48FD-9A5A-2C31A4BE027E}" destId="{2F0AC542-155D-432F-8570-7DE81EDA4688}" srcOrd="0" destOrd="0" presId="urn:microsoft.com/office/officeart/2005/8/layout/matrix1"/>
    <dgm:cxn modelId="{7EA53923-C7AC-274B-B735-576D5A9EE98A}" type="presOf" srcId="{A380E3A3-533A-4FB6-93BC-70CB86042CBC}" destId="{79821F4F-18AE-46DE-8BA1-59BFD970DA31}" srcOrd="0" destOrd="0" presId="urn:microsoft.com/office/officeart/2005/8/layout/matrix1"/>
    <dgm:cxn modelId="{0F543A22-E500-044F-B639-7135F30C5BD4}" type="presOf" srcId="{A380E3A3-533A-4FB6-93BC-70CB86042CBC}" destId="{995313CA-99FC-42B7-8DE3-91555BD51106}" srcOrd="1" destOrd="0" presId="urn:microsoft.com/office/officeart/2005/8/layout/matrix1"/>
    <dgm:cxn modelId="{B935E4E4-82CC-BC4D-A5F9-02C97822B9D3}" type="presOf" srcId="{AEF815C9-CDC7-4F60-A4B5-22E90A534E78}" destId="{ECD9938E-9CA4-45A5-A73E-5C0570ECAD53}" srcOrd="0" destOrd="0" presId="urn:microsoft.com/office/officeart/2005/8/layout/matrix1"/>
    <dgm:cxn modelId="{ACB902E7-489D-4273-8EAA-428A115D69B4}" srcId="{284C6022-2ECD-48FD-9A5A-2C31A4BE027E}" destId="{C3FFC9D1-7A84-4663-8072-1D20366DC917}" srcOrd="0" destOrd="0" parTransId="{332C4D29-041F-4A59-B799-58D26A72B41F}" sibTransId="{7173C77F-F97E-4A2D-9AF1-54F542FEFFD5}"/>
    <dgm:cxn modelId="{A19FA123-5535-48C0-AE2A-D8232C08D53A}" srcId="{284C6022-2ECD-48FD-9A5A-2C31A4BE027E}" destId="{AEF815C9-CDC7-4F60-A4B5-22E90A534E78}" srcOrd="1" destOrd="0" parTransId="{1E417873-E0B9-4977-AC75-F5CFA166A3BD}" sibTransId="{18069BE9-12A2-423B-83BB-0066F8A07004}"/>
    <dgm:cxn modelId="{529E7BDE-7E87-427D-B992-00F587AEC602}" srcId="{284C6022-2ECD-48FD-9A5A-2C31A4BE027E}" destId="{07A90B4C-AFC5-48EA-9631-AE09530F7F79}" srcOrd="3" destOrd="0" parTransId="{36257DCB-F1C8-4248-8A59-58407F722BFA}" sibTransId="{F9EF7560-AE95-4A31-B366-9405ED80BF33}"/>
    <dgm:cxn modelId="{9A6AA5E7-26F6-6845-A044-F74DDB958FB8}" type="presOf" srcId="{07A90B4C-AFC5-48EA-9631-AE09530F7F79}" destId="{A46147F2-9A01-446A-8C07-F20E40CA435C}" srcOrd="1" destOrd="0" presId="urn:microsoft.com/office/officeart/2005/8/layout/matrix1"/>
    <dgm:cxn modelId="{9A515A68-405A-7C43-A7AB-8772D3A99553}" type="presParOf" srcId="{771A2832-462C-4B23-900A-9FFAA849C9F0}" destId="{27BAC7EC-E195-4C15-B08B-2D95987B31F6}" srcOrd="0" destOrd="0" presId="urn:microsoft.com/office/officeart/2005/8/layout/matrix1"/>
    <dgm:cxn modelId="{E78E9D31-0F52-F949-8A2E-E31753C4A0F0}" type="presParOf" srcId="{27BAC7EC-E195-4C15-B08B-2D95987B31F6}" destId="{204C4294-22B8-4FA1-9B09-2CBD9B2B8B4C}" srcOrd="0" destOrd="0" presId="urn:microsoft.com/office/officeart/2005/8/layout/matrix1"/>
    <dgm:cxn modelId="{55C8136F-C018-6B41-A7F1-A6C3E1240794}" type="presParOf" srcId="{27BAC7EC-E195-4C15-B08B-2D95987B31F6}" destId="{6A4F42DB-0B37-4EDA-BF55-B3957FC8F106}" srcOrd="1" destOrd="0" presId="urn:microsoft.com/office/officeart/2005/8/layout/matrix1"/>
    <dgm:cxn modelId="{EAF27223-45E0-6D46-B768-2D2CE7163052}" type="presParOf" srcId="{27BAC7EC-E195-4C15-B08B-2D95987B31F6}" destId="{ECD9938E-9CA4-45A5-A73E-5C0570ECAD53}" srcOrd="2" destOrd="0" presId="urn:microsoft.com/office/officeart/2005/8/layout/matrix1"/>
    <dgm:cxn modelId="{1C3A48C3-1760-A54F-A6FD-6A48953723E3}" type="presParOf" srcId="{27BAC7EC-E195-4C15-B08B-2D95987B31F6}" destId="{1A54079A-9544-4EEB-B629-300E63741AF8}" srcOrd="3" destOrd="0" presId="urn:microsoft.com/office/officeart/2005/8/layout/matrix1"/>
    <dgm:cxn modelId="{3E6B2A28-B60D-EF4A-B6EA-D5832FB8A46B}" type="presParOf" srcId="{27BAC7EC-E195-4C15-B08B-2D95987B31F6}" destId="{79821F4F-18AE-46DE-8BA1-59BFD970DA31}" srcOrd="4" destOrd="0" presId="urn:microsoft.com/office/officeart/2005/8/layout/matrix1"/>
    <dgm:cxn modelId="{01CD6818-80E6-D64B-A74B-0015B3AD9B38}" type="presParOf" srcId="{27BAC7EC-E195-4C15-B08B-2D95987B31F6}" destId="{995313CA-99FC-42B7-8DE3-91555BD51106}" srcOrd="5" destOrd="0" presId="urn:microsoft.com/office/officeart/2005/8/layout/matrix1"/>
    <dgm:cxn modelId="{147AF3A7-2015-2B40-9B24-D833213AB11C}" type="presParOf" srcId="{27BAC7EC-E195-4C15-B08B-2D95987B31F6}" destId="{227AF088-2A2B-428F-ABD0-6D39C6882EBA}" srcOrd="6" destOrd="0" presId="urn:microsoft.com/office/officeart/2005/8/layout/matrix1"/>
    <dgm:cxn modelId="{2CB529BA-E716-114E-9547-28A2E391958D}" type="presParOf" srcId="{27BAC7EC-E195-4C15-B08B-2D95987B31F6}" destId="{A46147F2-9A01-446A-8C07-F20E40CA435C}" srcOrd="7" destOrd="0" presId="urn:microsoft.com/office/officeart/2005/8/layout/matrix1"/>
    <dgm:cxn modelId="{33E3295A-D827-4346-916D-840FDB54FD11}" type="presParOf" srcId="{771A2832-462C-4B23-900A-9FFAA849C9F0}" destId="{2F0AC542-155D-432F-8570-7DE81EDA4688}" srcOrd="1" destOrd="0" presId="urn:microsoft.com/office/officeart/2005/8/layout/matrix1"/>
  </dgm:cxnLst>
  <dgm:bg/>
  <dgm:whole/>
</dgm:dataModel>
</file>

<file path=ppt/diagrams/data2.xml><?xml version="1.0" encoding="utf-8"?>
<dgm:dataModel xmlns:dgm="http://schemas.openxmlformats.org/drawingml/2006/diagram" xmlns:a="http://schemas.openxmlformats.org/drawingml/2006/main">
  <dgm:ptLst>
    <dgm:pt modelId="{8460C6CC-D856-4B8A-89B5-68B336530F4F}" type="doc">
      <dgm:prSet loTypeId="urn:microsoft.com/office/officeart/2005/8/layout/arrow2" loCatId="process" qsTypeId="urn:microsoft.com/office/officeart/2005/8/quickstyle/3d1" qsCatId="3D" csTypeId="urn:microsoft.com/office/officeart/2005/8/colors/colorful1" csCatId="colorful" phldr="1"/>
      <dgm:spPr/>
    </dgm:pt>
    <dgm:pt modelId="{23BFD62B-D74A-4D67-8FBE-84BC0CAA1DAF}">
      <dgm:prSet phldrT="[テキスト]" custT="1"/>
      <dgm:spPr/>
      <dgm:t>
        <a:bodyPr/>
        <a:lstStyle/>
        <a:p>
          <a:r>
            <a:rPr kumimoji="1" lang="ja-JP" altLang="en-US" sz="2800" dirty="0" smtClean="0"/>
            <a:t>現状把握</a:t>
          </a:r>
          <a:endParaRPr kumimoji="1" lang="ja-JP" altLang="en-US" sz="2800" dirty="0"/>
        </a:p>
      </dgm:t>
    </dgm:pt>
    <dgm:pt modelId="{20D81125-8905-4355-B017-3E795530D34E}" type="parTrans" cxnId="{43883DF8-559D-4123-8455-D9D6A4268BEB}">
      <dgm:prSet/>
      <dgm:spPr/>
      <dgm:t>
        <a:bodyPr/>
        <a:lstStyle/>
        <a:p>
          <a:endParaRPr kumimoji="1" lang="ja-JP" altLang="en-US"/>
        </a:p>
      </dgm:t>
    </dgm:pt>
    <dgm:pt modelId="{0968A16D-1243-44CE-A6A9-655A9D33C979}" type="sibTrans" cxnId="{43883DF8-559D-4123-8455-D9D6A4268BEB}">
      <dgm:prSet/>
      <dgm:spPr/>
      <dgm:t>
        <a:bodyPr/>
        <a:lstStyle/>
        <a:p>
          <a:endParaRPr kumimoji="1" lang="ja-JP" altLang="en-US"/>
        </a:p>
      </dgm:t>
    </dgm:pt>
    <dgm:pt modelId="{6F0BBB7B-4BFE-4BCE-90AE-9C9D3CCD4AFB}">
      <dgm:prSet phldrT="[テキスト]" custT="1"/>
      <dgm:spPr/>
      <dgm:t>
        <a:bodyPr/>
        <a:lstStyle/>
        <a:p>
          <a:r>
            <a:rPr kumimoji="1" lang="ja-JP" altLang="en-US" sz="2800" dirty="0" smtClean="0"/>
            <a:t>標準を学ぶ</a:t>
          </a:r>
          <a:endParaRPr kumimoji="1" lang="ja-JP" altLang="en-US" sz="2800" dirty="0"/>
        </a:p>
      </dgm:t>
    </dgm:pt>
    <dgm:pt modelId="{E0F2D7FB-C755-4F2B-8488-B5CF06DB5308}" type="parTrans" cxnId="{06DD6229-9228-4C1C-9956-29AEA2CAD6E5}">
      <dgm:prSet/>
      <dgm:spPr/>
      <dgm:t>
        <a:bodyPr/>
        <a:lstStyle/>
        <a:p>
          <a:endParaRPr kumimoji="1" lang="ja-JP" altLang="en-US"/>
        </a:p>
      </dgm:t>
    </dgm:pt>
    <dgm:pt modelId="{B865BFA4-8001-40A1-A654-6C5FA931B703}" type="sibTrans" cxnId="{06DD6229-9228-4C1C-9956-29AEA2CAD6E5}">
      <dgm:prSet/>
      <dgm:spPr/>
      <dgm:t>
        <a:bodyPr/>
        <a:lstStyle/>
        <a:p>
          <a:endParaRPr kumimoji="1" lang="ja-JP" altLang="en-US"/>
        </a:p>
      </dgm:t>
    </dgm:pt>
    <dgm:pt modelId="{438688C2-5979-4D99-81FC-2751C0225435}">
      <dgm:prSet phldrT="[テキスト]" custT="1"/>
      <dgm:spPr/>
      <dgm:t>
        <a:bodyPr/>
        <a:lstStyle/>
        <a:p>
          <a:pPr algn="l"/>
          <a:r>
            <a:rPr kumimoji="1" lang="ja-JP" altLang="en-US" sz="2800" b="0" dirty="0" smtClean="0"/>
            <a:t>改善行動計画</a:t>
          </a:r>
          <a:endParaRPr kumimoji="1" lang="ja-JP" altLang="en-US" sz="2800" b="0" dirty="0"/>
        </a:p>
      </dgm:t>
    </dgm:pt>
    <dgm:pt modelId="{80C46FB3-A15B-4501-86BC-09C6A25F3A86}" type="parTrans" cxnId="{FEDFC5CC-9EF7-4530-8917-D467CEDCC100}">
      <dgm:prSet/>
      <dgm:spPr/>
      <dgm:t>
        <a:bodyPr/>
        <a:lstStyle/>
        <a:p>
          <a:endParaRPr kumimoji="1" lang="ja-JP" altLang="en-US"/>
        </a:p>
      </dgm:t>
    </dgm:pt>
    <dgm:pt modelId="{F4353A1F-A9A1-4968-88B4-CA82198E426A}" type="sibTrans" cxnId="{FEDFC5CC-9EF7-4530-8917-D467CEDCC100}">
      <dgm:prSet/>
      <dgm:spPr/>
      <dgm:t>
        <a:bodyPr/>
        <a:lstStyle/>
        <a:p>
          <a:endParaRPr kumimoji="1" lang="ja-JP" altLang="en-US"/>
        </a:p>
      </dgm:t>
    </dgm:pt>
    <dgm:pt modelId="{8E5E31E0-E598-4122-80E9-A19EC1EC872F}">
      <dgm:prSet/>
      <dgm:spPr/>
      <dgm:t>
        <a:bodyPr/>
        <a:lstStyle/>
        <a:p>
          <a:endParaRPr kumimoji="1" lang="ja-JP" altLang="en-US" dirty="0"/>
        </a:p>
      </dgm:t>
    </dgm:pt>
    <dgm:pt modelId="{39E3B798-2168-4C27-A762-8B64568265D8}" type="parTrans" cxnId="{C603609F-B9B8-4704-AB64-B7D8FF160CDB}">
      <dgm:prSet/>
      <dgm:spPr/>
      <dgm:t>
        <a:bodyPr/>
        <a:lstStyle/>
        <a:p>
          <a:endParaRPr kumimoji="1" lang="ja-JP" altLang="en-US"/>
        </a:p>
      </dgm:t>
    </dgm:pt>
    <dgm:pt modelId="{BD2BEE55-5E06-4F97-8A21-8972923F11EC}" type="sibTrans" cxnId="{C603609F-B9B8-4704-AB64-B7D8FF160CDB}">
      <dgm:prSet/>
      <dgm:spPr/>
      <dgm:t>
        <a:bodyPr/>
        <a:lstStyle/>
        <a:p>
          <a:endParaRPr kumimoji="1" lang="ja-JP" altLang="en-US"/>
        </a:p>
      </dgm:t>
    </dgm:pt>
    <dgm:pt modelId="{47C07E3D-5558-492F-92F8-0C1FF0904486}" type="pres">
      <dgm:prSet presAssocID="{8460C6CC-D856-4B8A-89B5-68B336530F4F}" presName="arrowDiagram" presStyleCnt="0">
        <dgm:presLayoutVars>
          <dgm:chMax val="5"/>
          <dgm:dir/>
          <dgm:resizeHandles val="exact"/>
        </dgm:presLayoutVars>
      </dgm:prSet>
      <dgm:spPr/>
    </dgm:pt>
    <dgm:pt modelId="{76098156-2F39-4ADC-A42C-C81F85F2969E}" type="pres">
      <dgm:prSet presAssocID="{8460C6CC-D856-4B8A-89B5-68B336530F4F}" presName="arrow" presStyleLbl="bgShp" presStyleIdx="0" presStyleCnt="1" custLinFactNeighborY="156"/>
      <dgm:spPr/>
    </dgm:pt>
    <dgm:pt modelId="{0E45BAE6-AD68-4BB5-B30F-2422D304C270}" type="pres">
      <dgm:prSet presAssocID="{8460C6CC-D856-4B8A-89B5-68B336530F4F}" presName="arrowDiagram4" presStyleCnt="0"/>
      <dgm:spPr/>
    </dgm:pt>
    <dgm:pt modelId="{FF6EEF52-A329-49EE-A9B3-8DB662DC4D21}" type="pres">
      <dgm:prSet presAssocID="{23BFD62B-D74A-4D67-8FBE-84BC0CAA1DAF}" presName="bullet4a" presStyleLbl="node1" presStyleIdx="0" presStyleCnt="4"/>
      <dgm:spPr/>
    </dgm:pt>
    <dgm:pt modelId="{24344696-5AC3-4389-9824-B1645121B782}" type="pres">
      <dgm:prSet presAssocID="{23BFD62B-D74A-4D67-8FBE-84BC0CAA1DAF}" presName="textBox4a" presStyleLbl="revTx" presStyleIdx="0" presStyleCnt="4" custScaleX="151012" custScaleY="56017" custLinFactNeighborX="7836" custLinFactNeighborY="-9021">
        <dgm:presLayoutVars>
          <dgm:bulletEnabled val="1"/>
        </dgm:presLayoutVars>
      </dgm:prSet>
      <dgm:spPr/>
      <dgm:t>
        <a:bodyPr/>
        <a:lstStyle/>
        <a:p>
          <a:endParaRPr kumimoji="1" lang="ja-JP" altLang="en-US"/>
        </a:p>
      </dgm:t>
    </dgm:pt>
    <dgm:pt modelId="{4C41B28C-29EB-4ED6-9A83-B88712A17E29}" type="pres">
      <dgm:prSet presAssocID="{6F0BBB7B-4BFE-4BCE-90AE-9C9D3CCD4AFB}" presName="bullet4b" presStyleLbl="node1" presStyleIdx="1" presStyleCnt="4"/>
      <dgm:spPr/>
    </dgm:pt>
    <dgm:pt modelId="{E0CF842D-80ED-4A94-8684-52184A507CC3}" type="pres">
      <dgm:prSet presAssocID="{6F0BBB7B-4BFE-4BCE-90AE-9C9D3CCD4AFB}" presName="textBox4b" presStyleLbl="revTx" presStyleIdx="1" presStyleCnt="4" custScaleX="151605" custScaleY="52429" custLinFactNeighborX="6222" custLinFactNeighborY="-12468">
        <dgm:presLayoutVars>
          <dgm:bulletEnabled val="1"/>
        </dgm:presLayoutVars>
      </dgm:prSet>
      <dgm:spPr/>
      <dgm:t>
        <a:bodyPr/>
        <a:lstStyle/>
        <a:p>
          <a:endParaRPr kumimoji="1" lang="ja-JP" altLang="en-US"/>
        </a:p>
      </dgm:t>
    </dgm:pt>
    <dgm:pt modelId="{36689CEA-0B9C-4748-9C7E-6B7926B4F944}" type="pres">
      <dgm:prSet presAssocID="{438688C2-5979-4D99-81FC-2751C0225435}" presName="bullet4c" presStyleLbl="node1" presStyleIdx="2" presStyleCnt="4"/>
      <dgm:spPr/>
    </dgm:pt>
    <dgm:pt modelId="{676E847B-9982-45E0-AA40-14EBB966705D}" type="pres">
      <dgm:prSet presAssocID="{438688C2-5979-4D99-81FC-2751C0225435}" presName="textBox4c" presStyleLbl="revTx" presStyleIdx="2" presStyleCnt="4" custScaleX="176819" custScaleY="25302" custLinFactNeighborX="20769" custLinFactNeighborY="-28335">
        <dgm:presLayoutVars>
          <dgm:bulletEnabled val="1"/>
        </dgm:presLayoutVars>
      </dgm:prSet>
      <dgm:spPr/>
      <dgm:t>
        <a:bodyPr/>
        <a:lstStyle/>
        <a:p>
          <a:endParaRPr kumimoji="1" lang="ja-JP" altLang="en-US"/>
        </a:p>
      </dgm:t>
    </dgm:pt>
    <dgm:pt modelId="{7FA2768F-69F9-4808-BCC0-8854B623AE99}" type="pres">
      <dgm:prSet presAssocID="{8E5E31E0-E598-4122-80E9-A19EC1EC872F}" presName="bullet4d" presStyleLbl="node1" presStyleIdx="3" presStyleCnt="4"/>
      <dgm:spPr/>
    </dgm:pt>
    <dgm:pt modelId="{D7A8985F-5140-4F6D-93B5-B41512F39F0A}" type="pres">
      <dgm:prSet presAssocID="{8E5E31E0-E598-4122-80E9-A19EC1EC872F}" presName="textBox4d" presStyleLbl="revTx" presStyleIdx="3" presStyleCnt="4">
        <dgm:presLayoutVars>
          <dgm:bulletEnabled val="1"/>
        </dgm:presLayoutVars>
      </dgm:prSet>
      <dgm:spPr/>
      <dgm:t>
        <a:bodyPr/>
        <a:lstStyle/>
        <a:p>
          <a:endParaRPr kumimoji="1" lang="ja-JP" altLang="en-US"/>
        </a:p>
      </dgm:t>
    </dgm:pt>
  </dgm:ptLst>
  <dgm:cxnLst>
    <dgm:cxn modelId="{5B73DE61-8931-2349-A86D-A66D5A3CED9F}" type="presOf" srcId="{438688C2-5979-4D99-81FC-2751C0225435}" destId="{676E847B-9982-45E0-AA40-14EBB966705D}" srcOrd="0" destOrd="0" presId="urn:microsoft.com/office/officeart/2005/8/layout/arrow2"/>
    <dgm:cxn modelId="{FEDFC5CC-9EF7-4530-8917-D467CEDCC100}" srcId="{8460C6CC-D856-4B8A-89B5-68B336530F4F}" destId="{438688C2-5979-4D99-81FC-2751C0225435}" srcOrd="2" destOrd="0" parTransId="{80C46FB3-A15B-4501-86BC-09C6A25F3A86}" sibTransId="{F4353A1F-A9A1-4968-88B4-CA82198E426A}"/>
    <dgm:cxn modelId="{C603609F-B9B8-4704-AB64-B7D8FF160CDB}" srcId="{8460C6CC-D856-4B8A-89B5-68B336530F4F}" destId="{8E5E31E0-E598-4122-80E9-A19EC1EC872F}" srcOrd="3" destOrd="0" parTransId="{39E3B798-2168-4C27-A762-8B64568265D8}" sibTransId="{BD2BEE55-5E06-4F97-8A21-8972923F11EC}"/>
    <dgm:cxn modelId="{06DD6229-9228-4C1C-9956-29AEA2CAD6E5}" srcId="{8460C6CC-D856-4B8A-89B5-68B336530F4F}" destId="{6F0BBB7B-4BFE-4BCE-90AE-9C9D3CCD4AFB}" srcOrd="1" destOrd="0" parTransId="{E0F2D7FB-C755-4F2B-8488-B5CF06DB5308}" sibTransId="{B865BFA4-8001-40A1-A654-6C5FA931B703}"/>
    <dgm:cxn modelId="{C46BBC03-C01C-3341-93D2-94EAE644BFCF}" type="presOf" srcId="{8E5E31E0-E598-4122-80E9-A19EC1EC872F}" destId="{D7A8985F-5140-4F6D-93B5-B41512F39F0A}" srcOrd="0" destOrd="0" presId="urn:microsoft.com/office/officeart/2005/8/layout/arrow2"/>
    <dgm:cxn modelId="{43883DF8-559D-4123-8455-D9D6A4268BEB}" srcId="{8460C6CC-D856-4B8A-89B5-68B336530F4F}" destId="{23BFD62B-D74A-4D67-8FBE-84BC0CAA1DAF}" srcOrd="0" destOrd="0" parTransId="{20D81125-8905-4355-B017-3E795530D34E}" sibTransId="{0968A16D-1243-44CE-A6A9-655A9D33C979}"/>
    <dgm:cxn modelId="{A3BAE8EB-570F-7148-A3CA-5AA5AFF4AD25}" type="presOf" srcId="{6F0BBB7B-4BFE-4BCE-90AE-9C9D3CCD4AFB}" destId="{E0CF842D-80ED-4A94-8684-52184A507CC3}" srcOrd="0" destOrd="0" presId="urn:microsoft.com/office/officeart/2005/8/layout/arrow2"/>
    <dgm:cxn modelId="{B7BC0B88-5F06-3D48-8E21-A903DAF1EEC0}" type="presOf" srcId="{23BFD62B-D74A-4D67-8FBE-84BC0CAA1DAF}" destId="{24344696-5AC3-4389-9824-B1645121B782}" srcOrd="0" destOrd="0" presId="urn:microsoft.com/office/officeart/2005/8/layout/arrow2"/>
    <dgm:cxn modelId="{BD474FB6-3DFE-4840-951C-A69103D5457F}" type="presOf" srcId="{8460C6CC-D856-4B8A-89B5-68B336530F4F}" destId="{47C07E3D-5558-492F-92F8-0C1FF0904486}" srcOrd="0" destOrd="0" presId="urn:microsoft.com/office/officeart/2005/8/layout/arrow2"/>
    <dgm:cxn modelId="{F057B7C4-E80D-6F4E-9188-E481DD7020FA}" type="presParOf" srcId="{47C07E3D-5558-492F-92F8-0C1FF0904486}" destId="{76098156-2F39-4ADC-A42C-C81F85F2969E}" srcOrd="0" destOrd="0" presId="urn:microsoft.com/office/officeart/2005/8/layout/arrow2"/>
    <dgm:cxn modelId="{C5409E78-338C-E648-BFC7-9251249165F9}" type="presParOf" srcId="{47C07E3D-5558-492F-92F8-0C1FF0904486}" destId="{0E45BAE6-AD68-4BB5-B30F-2422D304C270}" srcOrd="1" destOrd="0" presId="urn:microsoft.com/office/officeart/2005/8/layout/arrow2"/>
    <dgm:cxn modelId="{913DD339-806B-4A4F-8BEB-7BAD36CCF90A}" type="presParOf" srcId="{0E45BAE6-AD68-4BB5-B30F-2422D304C270}" destId="{FF6EEF52-A329-49EE-A9B3-8DB662DC4D21}" srcOrd="0" destOrd="0" presId="urn:microsoft.com/office/officeart/2005/8/layout/arrow2"/>
    <dgm:cxn modelId="{1E4EA46D-E363-C84C-ACE6-5C99ABBF67A2}" type="presParOf" srcId="{0E45BAE6-AD68-4BB5-B30F-2422D304C270}" destId="{24344696-5AC3-4389-9824-B1645121B782}" srcOrd="1" destOrd="0" presId="urn:microsoft.com/office/officeart/2005/8/layout/arrow2"/>
    <dgm:cxn modelId="{75C27958-F12D-354A-9F1C-F329E5AF1A30}" type="presParOf" srcId="{0E45BAE6-AD68-4BB5-B30F-2422D304C270}" destId="{4C41B28C-29EB-4ED6-9A83-B88712A17E29}" srcOrd="2" destOrd="0" presId="urn:microsoft.com/office/officeart/2005/8/layout/arrow2"/>
    <dgm:cxn modelId="{934EFF03-CE25-AD41-A836-90983B5037A1}" type="presParOf" srcId="{0E45BAE6-AD68-4BB5-B30F-2422D304C270}" destId="{E0CF842D-80ED-4A94-8684-52184A507CC3}" srcOrd="3" destOrd="0" presId="urn:microsoft.com/office/officeart/2005/8/layout/arrow2"/>
    <dgm:cxn modelId="{F9CD4F10-3824-9D48-AECC-DC1F947F9E73}" type="presParOf" srcId="{0E45BAE6-AD68-4BB5-B30F-2422D304C270}" destId="{36689CEA-0B9C-4748-9C7E-6B7926B4F944}" srcOrd="4" destOrd="0" presId="urn:microsoft.com/office/officeart/2005/8/layout/arrow2"/>
    <dgm:cxn modelId="{3009C3CF-F023-3E4D-A420-B84AC7707461}" type="presParOf" srcId="{0E45BAE6-AD68-4BB5-B30F-2422D304C270}" destId="{676E847B-9982-45E0-AA40-14EBB966705D}" srcOrd="5" destOrd="0" presId="urn:microsoft.com/office/officeart/2005/8/layout/arrow2"/>
    <dgm:cxn modelId="{56535B81-2FE8-174F-AAE1-0CCCE7A1F4EA}" type="presParOf" srcId="{0E45BAE6-AD68-4BB5-B30F-2422D304C270}" destId="{7FA2768F-69F9-4808-BCC0-8854B623AE99}" srcOrd="6" destOrd="0" presId="urn:microsoft.com/office/officeart/2005/8/layout/arrow2"/>
    <dgm:cxn modelId="{3E967527-2202-DB46-8FA9-A00B084905B5}" type="presParOf" srcId="{0E45BAE6-AD68-4BB5-B30F-2422D304C270}" destId="{D7A8985F-5140-4F6D-93B5-B41512F39F0A}" srcOrd="7"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2D7DDF1B-7345-470C-BE4E-23306C7650CA}" type="doc">
      <dgm:prSet loTypeId="urn:microsoft.com/office/officeart/2005/8/layout/hChevron3" loCatId="process" qsTypeId="urn:microsoft.com/office/officeart/2005/8/quickstyle/simple1" qsCatId="simple" csTypeId="urn:microsoft.com/office/officeart/2005/8/colors/colorful1" csCatId="colorful" phldr="1"/>
      <dgm:spPr/>
    </dgm:pt>
    <dgm:pt modelId="{75D97349-2FE3-48EA-BD9B-81B856E461A8}">
      <dgm:prSet phldrT="[テキスト]"/>
      <dgm:spPr/>
      <dgm:t>
        <a:bodyPr/>
        <a:lstStyle/>
        <a:p>
          <a:r>
            <a:rPr kumimoji="1" lang="en-US" altLang="ja-JP" dirty="0" smtClean="0"/>
            <a:t>9</a:t>
          </a:r>
          <a:r>
            <a:rPr kumimoji="1" lang="ja-JP" altLang="en-US" dirty="0" smtClean="0"/>
            <a:t>月</a:t>
          </a:r>
          <a:endParaRPr kumimoji="1" lang="ja-JP" altLang="en-US" dirty="0"/>
        </a:p>
      </dgm:t>
    </dgm:pt>
    <dgm:pt modelId="{9EB5294A-8C10-4CB7-A93C-251B042E7A01}" type="parTrans" cxnId="{1444FE0E-723E-48C0-B4B0-B7FEBE98BF29}">
      <dgm:prSet/>
      <dgm:spPr/>
      <dgm:t>
        <a:bodyPr/>
        <a:lstStyle/>
        <a:p>
          <a:endParaRPr kumimoji="1" lang="ja-JP" altLang="en-US"/>
        </a:p>
      </dgm:t>
    </dgm:pt>
    <dgm:pt modelId="{BDBF7375-B218-4369-A44A-80D1A3E2005A}" type="sibTrans" cxnId="{1444FE0E-723E-48C0-B4B0-B7FEBE98BF29}">
      <dgm:prSet/>
      <dgm:spPr/>
      <dgm:t>
        <a:bodyPr/>
        <a:lstStyle/>
        <a:p>
          <a:endParaRPr kumimoji="1" lang="ja-JP" altLang="en-US"/>
        </a:p>
      </dgm:t>
    </dgm:pt>
    <dgm:pt modelId="{0793D2E2-8664-418A-AAA0-9744C6BE373E}">
      <dgm:prSet phldrT="[テキスト]"/>
      <dgm:spPr/>
      <dgm:t>
        <a:bodyPr/>
        <a:lstStyle/>
        <a:p>
          <a:r>
            <a:rPr kumimoji="1" lang="en-US" altLang="ja-JP" dirty="0" smtClean="0"/>
            <a:t>10</a:t>
          </a:r>
          <a:r>
            <a:rPr kumimoji="1" lang="ja-JP" altLang="en-US" dirty="0" smtClean="0"/>
            <a:t>月</a:t>
          </a:r>
          <a:endParaRPr kumimoji="1" lang="ja-JP" altLang="en-US" dirty="0"/>
        </a:p>
      </dgm:t>
    </dgm:pt>
    <dgm:pt modelId="{5A1FF706-D914-4FF6-94D5-B98C299B79ED}" type="parTrans" cxnId="{E55475AE-F8F5-4496-8194-E05617184810}">
      <dgm:prSet/>
      <dgm:spPr/>
      <dgm:t>
        <a:bodyPr/>
        <a:lstStyle/>
        <a:p>
          <a:endParaRPr kumimoji="1" lang="ja-JP" altLang="en-US"/>
        </a:p>
      </dgm:t>
    </dgm:pt>
    <dgm:pt modelId="{34CD482D-2D27-48E0-ADEE-C2A952307212}" type="sibTrans" cxnId="{E55475AE-F8F5-4496-8194-E05617184810}">
      <dgm:prSet/>
      <dgm:spPr/>
      <dgm:t>
        <a:bodyPr/>
        <a:lstStyle/>
        <a:p>
          <a:endParaRPr kumimoji="1" lang="ja-JP" altLang="en-US"/>
        </a:p>
      </dgm:t>
    </dgm:pt>
    <dgm:pt modelId="{172B7E87-C6B0-42AD-B235-5C697E19A4AE}">
      <dgm:prSet phldrT="[テキスト]"/>
      <dgm:spPr/>
      <dgm:t>
        <a:bodyPr/>
        <a:lstStyle/>
        <a:p>
          <a:r>
            <a:rPr kumimoji="1" lang="en-US" altLang="ja-JP" dirty="0" smtClean="0"/>
            <a:t>11</a:t>
          </a:r>
          <a:r>
            <a:rPr kumimoji="1" lang="ja-JP" altLang="en-US" dirty="0" smtClean="0"/>
            <a:t>月</a:t>
          </a:r>
          <a:endParaRPr kumimoji="1" lang="ja-JP" altLang="en-US" dirty="0"/>
        </a:p>
      </dgm:t>
    </dgm:pt>
    <dgm:pt modelId="{2D3F9A85-4A14-4677-88F2-5E91AA053228}" type="parTrans" cxnId="{70E40BE2-A2FF-4257-A66D-8094AF357A64}">
      <dgm:prSet/>
      <dgm:spPr/>
      <dgm:t>
        <a:bodyPr/>
        <a:lstStyle/>
        <a:p>
          <a:endParaRPr kumimoji="1" lang="ja-JP" altLang="en-US"/>
        </a:p>
      </dgm:t>
    </dgm:pt>
    <dgm:pt modelId="{9C64AC06-2122-4229-A13F-D2F42CAA5E62}" type="sibTrans" cxnId="{70E40BE2-A2FF-4257-A66D-8094AF357A64}">
      <dgm:prSet/>
      <dgm:spPr/>
      <dgm:t>
        <a:bodyPr/>
        <a:lstStyle/>
        <a:p>
          <a:endParaRPr kumimoji="1" lang="ja-JP" altLang="en-US"/>
        </a:p>
      </dgm:t>
    </dgm:pt>
    <dgm:pt modelId="{BB719902-16B8-4122-B5BE-9363E6B77939}">
      <dgm:prSet/>
      <dgm:spPr/>
      <dgm:t>
        <a:bodyPr/>
        <a:lstStyle/>
        <a:p>
          <a:endParaRPr kumimoji="1" lang="ja-JP" altLang="en-US" dirty="0"/>
        </a:p>
      </dgm:t>
    </dgm:pt>
    <dgm:pt modelId="{7239DBF6-A71A-4FDA-BCB6-D3D47F4A23B2}" type="parTrans" cxnId="{C484B393-D43B-4AFD-BD49-9ACE1D726F19}">
      <dgm:prSet/>
      <dgm:spPr/>
      <dgm:t>
        <a:bodyPr/>
        <a:lstStyle/>
        <a:p>
          <a:endParaRPr kumimoji="1" lang="ja-JP" altLang="en-US"/>
        </a:p>
      </dgm:t>
    </dgm:pt>
    <dgm:pt modelId="{0C59B52E-8882-41E9-8C8C-A0AB57B77BB3}" type="sibTrans" cxnId="{C484B393-D43B-4AFD-BD49-9ACE1D726F19}">
      <dgm:prSet/>
      <dgm:spPr/>
      <dgm:t>
        <a:bodyPr/>
        <a:lstStyle/>
        <a:p>
          <a:endParaRPr kumimoji="1" lang="ja-JP" altLang="en-US"/>
        </a:p>
      </dgm:t>
    </dgm:pt>
    <dgm:pt modelId="{0FB7D062-A998-49A9-9D7C-E4B9D7ABBDF3}" type="pres">
      <dgm:prSet presAssocID="{2D7DDF1B-7345-470C-BE4E-23306C7650CA}" presName="Name0" presStyleCnt="0">
        <dgm:presLayoutVars>
          <dgm:dir/>
          <dgm:resizeHandles val="exact"/>
        </dgm:presLayoutVars>
      </dgm:prSet>
      <dgm:spPr/>
    </dgm:pt>
    <dgm:pt modelId="{910E9426-83F7-4E8C-89CC-1A52BD2FAB5A}" type="pres">
      <dgm:prSet presAssocID="{75D97349-2FE3-48EA-BD9B-81B856E461A8}" presName="parTxOnly" presStyleLbl="node1" presStyleIdx="0" presStyleCnt="4">
        <dgm:presLayoutVars>
          <dgm:bulletEnabled val="1"/>
        </dgm:presLayoutVars>
      </dgm:prSet>
      <dgm:spPr/>
      <dgm:t>
        <a:bodyPr/>
        <a:lstStyle/>
        <a:p>
          <a:endParaRPr kumimoji="1" lang="ja-JP" altLang="en-US"/>
        </a:p>
      </dgm:t>
    </dgm:pt>
    <dgm:pt modelId="{F2F308DE-78B6-46F6-9CB4-0B236E9C454E}" type="pres">
      <dgm:prSet presAssocID="{BDBF7375-B218-4369-A44A-80D1A3E2005A}" presName="parSpace" presStyleCnt="0"/>
      <dgm:spPr/>
    </dgm:pt>
    <dgm:pt modelId="{251664B9-F19D-4CDE-98C5-1B625DFF66B0}" type="pres">
      <dgm:prSet presAssocID="{0793D2E2-8664-418A-AAA0-9744C6BE373E}" presName="parTxOnly" presStyleLbl="node1" presStyleIdx="1" presStyleCnt="4">
        <dgm:presLayoutVars>
          <dgm:bulletEnabled val="1"/>
        </dgm:presLayoutVars>
      </dgm:prSet>
      <dgm:spPr/>
      <dgm:t>
        <a:bodyPr/>
        <a:lstStyle/>
        <a:p>
          <a:endParaRPr kumimoji="1" lang="ja-JP" altLang="en-US"/>
        </a:p>
      </dgm:t>
    </dgm:pt>
    <dgm:pt modelId="{8F55FE64-8886-4172-AD28-8A38F25DB012}" type="pres">
      <dgm:prSet presAssocID="{34CD482D-2D27-48E0-ADEE-C2A952307212}" presName="parSpace" presStyleCnt="0"/>
      <dgm:spPr/>
    </dgm:pt>
    <dgm:pt modelId="{9240FA14-9964-47D6-B3CB-B933263ACE33}" type="pres">
      <dgm:prSet presAssocID="{172B7E87-C6B0-42AD-B235-5C697E19A4AE}" presName="parTxOnly" presStyleLbl="node1" presStyleIdx="2" presStyleCnt="4">
        <dgm:presLayoutVars>
          <dgm:bulletEnabled val="1"/>
        </dgm:presLayoutVars>
      </dgm:prSet>
      <dgm:spPr/>
      <dgm:t>
        <a:bodyPr/>
        <a:lstStyle/>
        <a:p>
          <a:endParaRPr kumimoji="1" lang="ja-JP" altLang="en-US"/>
        </a:p>
      </dgm:t>
    </dgm:pt>
    <dgm:pt modelId="{1E328375-C458-405D-8D35-78B040B51907}" type="pres">
      <dgm:prSet presAssocID="{9C64AC06-2122-4229-A13F-D2F42CAA5E62}" presName="parSpace" presStyleCnt="0"/>
      <dgm:spPr/>
    </dgm:pt>
    <dgm:pt modelId="{02D62DDA-E2AE-4776-9040-57F96A6259FC}" type="pres">
      <dgm:prSet presAssocID="{BB719902-16B8-4122-B5BE-9363E6B77939}" presName="parTxOnly" presStyleLbl="node1" presStyleIdx="3" presStyleCnt="4" custLinFactNeighborX="-9801" custLinFactNeighborY="3156">
        <dgm:presLayoutVars>
          <dgm:bulletEnabled val="1"/>
        </dgm:presLayoutVars>
      </dgm:prSet>
      <dgm:spPr/>
      <dgm:t>
        <a:bodyPr/>
        <a:lstStyle/>
        <a:p>
          <a:endParaRPr kumimoji="1" lang="ja-JP" altLang="en-US"/>
        </a:p>
      </dgm:t>
    </dgm:pt>
  </dgm:ptLst>
  <dgm:cxnLst>
    <dgm:cxn modelId="{F0B7ED12-872B-A84A-AC2F-0EB9C4FC4A88}" type="presOf" srcId="{2D7DDF1B-7345-470C-BE4E-23306C7650CA}" destId="{0FB7D062-A998-49A9-9D7C-E4B9D7ABBDF3}" srcOrd="0" destOrd="0" presId="urn:microsoft.com/office/officeart/2005/8/layout/hChevron3"/>
    <dgm:cxn modelId="{F2ECB40B-168A-864C-9B01-EBC3B5690695}" type="presOf" srcId="{75D97349-2FE3-48EA-BD9B-81B856E461A8}" destId="{910E9426-83F7-4E8C-89CC-1A52BD2FAB5A}" srcOrd="0" destOrd="0" presId="urn:microsoft.com/office/officeart/2005/8/layout/hChevron3"/>
    <dgm:cxn modelId="{C484B393-D43B-4AFD-BD49-9ACE1D726F19}" srcId="{2D7DDF1B-7345-470C-BE4E-23306C7650CA}" destId="{BB719902-16B8-4122-B5BE-9363E6B77939}" srcOrd="3" destOrd="0" parTransId="{7239DBF6-A71A-4FDA-BCB6-D3D47F4A23B2}" sibTransId="{0C59B52E-8882-41E9-8C8C-A0AB57B77BB3}"/>
    <dgm:cxn modelId="{E55475AE-F8F5-4496-8194-E05617184810}" srcId="{2D7DDF1B-7345-470C-BE4E-23306C7650CA}" destId="{0793D2E2-8664-418A-AAA0-9744C6BE373E}" srcOrd="1" destOrd="0" parTransId="{5A1FF706-D914-4FF6-94D5-B98C299B79ED}" sibTransId="{34CD482D-2D27-48E0-ADEE-C2A952307212}"/>
    <dgm:cxn modelId="{BE208837-50C8-2046-A485-B012D804C3E2}" type="presOf" srcId="{0793D2E2-8664-418A-AAA0-9744C6BE373E}" destId="{251664B9-F19D-4CDE-98C5-1B625DFF66B0}" srcOrd="0" destOrd="0" presId="urn:microsoft.com/office/officeart/2005/8/layout/hChevron3"/>
    <dgm:cxn modelId="{803DCD87-F146-BA47-9309-F7720A8807FA}" type="presOf" srcId="{BB719902-16B8-4122-B5BE-9363E6B77939}" destId="{02D62DDA-E2AE-4776-9040-57F96A6259FC}" srcOrd="0" destOrd="0" presId="urn:microsoft.com/office/officeart/2005/8/layout/hChevron3"/>
    <dgm:cxn modelId="{1444FE0E-723E-48C0-B4B0-B7FEBE98BF29}" srcId="{2D7DDF1B-7345-470C-BE4E-23306C7650CA}" destId="{75D97349-2FE3-48EA-BD9B-81B856E461A8}" srcOrd="0" destOrd="0" parTransId="{9EB5294A-8C10-4CB7-A93C-251B042E7A01}" sibTransId="{BDBF7375-B218-4369-A44A-80D1A3E2005A}"/>
    <dgm:cxn modelId="{70E40BE2-A2FF-4257-A66D-8094AF357A64}" srcId="{2D7DDF1B-7345-470C-BE4E-23306C7650CA}" destId="{172B7E87-C6B0-42AD-B235-5C697E19A4AE}" srcOrd="2" destOrd="0" parTransId="{2D3F9A85-4A14-4677-88F2-5E91AA053228}" sibTransId="{9C64AC06-2122-4229-A13F-D2F42CAA5E62}"/>
    <dgm:cxn modelId="{3FB2BE80-EE80-0A48-A893-9B3563DB87E7}" type="presOf" srcId="{172B7E87-C6B0-42AD-B235-5C697E19A4AE}" destId="{9240FA14-9964-47D6-B3CB-B933263ACE33}" srcOrd="0" destOrd="0" presId="urn:microsoft.com/office/officeart/2005/8/layout/hChevron3"/>
    <dgm:cxn modelId="{319E1C9D-0271-B642-BDE1-54D32F313B9C}" type="presParOf" srcId="{0FB7D062-A998-49A9-9D7C-E4B9D7ABBDF3}" destId="{910E9426-83F7-4E8C-89CC-1A52BD2FAB5A}" srcOrd="0" destOrd="0" presId="urn:microsoft.com/office/officeart/2005/8/layout/hChevron3"/>
    <dgm:cxn modelId="{C748DE59-9C7F-6549-A0A1-C79BECF1F89D}" type="presParOf" srcId="{0FB7D062-A998-49A9-9D7C-E4B9D7ABBDF3}" destId="{F2F308DE-78B6-46F6-9CB4-0B236E9C454E}" srcOrd="1" destOrd="0" presId="urn:microsoft.com/office/officeart/2005/8/layout/hChevron3"/>
    <dgm:cxn modelId="{C4EA3039-65F8-8F4B-9BE8-F4E14B69BFCB}" type="presParOf" srcId="{0FB7D062-A998-49A9-9D7C-E4B9D7ABBDF3}" destId="{251664B9-F19D-4CDE-98C5-1B625DFF66B0}" srcOrd="2" destOrd="0" presId="urn:microsoft.com/office/officeart/2005/8/layout/hChevron3"/>
    <dgm:cxn modelId="{1B8804D8-63A9-A547-92A1-61792A650F2E}" type="presParOf" srcId="{0FB7D062-A998-49A9-9D7C-E4B9D7ABBDF3}" destId="{8F55FE64-8886-4172-AD28-8A38F25DB012}" srcOrd="3" destOrd="0" presId="urn:microsoft.com/office/officeart/2005/8/layout/hChevron3"/>
    <dgm:cxn modelId="{B2FA6B24-283D-AD47-A4C1-0CA118FE3A46}" type="presParOf" srcId="{0FB7D062-A998-49A9-9D7C-E4B9D7ABBDF3}" destId="{9240FA14-9964-47D6-B3CB-B933263ACE33}" srcOrd="4" destOrd="0" presId="urn:microsoft.com/office/officeart/2005/8/layout/hChevron3"/>
    <dgm:cxn modelId="{5F72400F-E4EF-AE4E-86AC-841F0140A710}" type="presParOf" srcId="{0FB7D062-A998-49A9-9D7C-E4B9D7ABBDF3}" destId="{1E328375-C458-405D-8D35-78B040B51907}" srcOrd="5" destOrd="0" presId="urn:microsoft.com/office/officeart/2005/8/layout/hChevron3"/>
    <dgm:cxn modelId="{C2A2DE64-E9F4-2A46-8B83-8E335E6EEE6C}" type="presParOf" srcId="{0FB7D062-A998-49A9-9D7C-E4B9D7ABBDF3}" destId="{02D62DDA-E2AE-4776-9040-57F96A6259FC}"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CC7CB-7249-4991-A371-275B50BD0143}" type="datetimeFigureOut">
              <a:rPr kumimoji="1" lang="ja-JP" altLang="en-US" smtClean="0"/>
              <a:pPr/>
              <a:t>10.11.22</a:t>
            </a:fld>
            <a:endParaRPr kumimoji="1" lang="ja-JP" altLang="en-US"/>
          </a:p>
        </p:txBody>
      </p:sp>
      <p:sp>
        <p:nvSpPr>
          <p:cNvPr id="4" name="スライド イメージ プレースホル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35EEC-0D5D-4679-99A4-A4711E10D0A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28C18-9B3F-E948-A705-025A01020EBD}" type="slidenum">
              <a:rPr lang="en-US" altLang="ja-JP"/>
              <a:pPr/>
              <a:t>2</a:t>
            </a:fld>
            <a:endParaRPr lang="en-US" altLang="ja-JP"/>
          </a:p>
        </p:txBody>
      </p:sp>
      <p:sp>
        <p:nvSpPr>
          <p:cNvPr id="14960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60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05C8174-0661-594E-AE34-8C7289F8C627}" type="slidenum">
              <a:rPr lang="en-US" altLang="ja-JP"/>
              <a:pPr/>
              <a:t>17</a:t>
            </a:fld>
            <a:endParaRPr lang="en-US" altLang="ja-JP"/>
          </a:p>
        </p:txBody>
      </p:sp>
      <p:sp>
        <p:nvSpPr>
          <p:cNvPr id="38915" name="Rectangle 2"/>
          <p:cNvSpPr>
            <a:spLocks noChangeArrowheads="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ja-JP" sz="1600">
                <a:latin typeface="ＤＦＰ太丸ゴシック体" charset="-128"/>
                <a:ea typeface="ＤＦＰ太丸ゴシック体" charset="-128"/>
                <a:cs typeface="ＤＦＰ太丸ゴシック体" charset="-128"/>
              </a:rPr>
              <a:t>ELBW</a:t>
            </a:r>
            <a:r>
              <a:rPr lang="ja-JP" altLang="en-US" sz="1600">
                <a:latin typeface="ＤＦＰ太丸ゴシック体" charset="-128"/>
                <a:ea typeface="ＤＦＰ太丸ゴシック体" charset="-128"/>
                <a:cs typeface="ＤＦＰ太丸ゴシック体" charset="-128"/>
              </a:rPr>
              <a:t>の後負荷の増加やバルサルバ反応を予防し、心不全や</a:t>
            </a:r>
            <a:r>
              <a:rPr lang="ja-JP" sz="1600">
                <a:latin typeface="ＤＦＰ太丸ゴシック体" charset="-128"/>
                <a:ea typeface="ＤＦＰ太丸ゴシック体" charset="-128"/>
                <a:cs typeface="ＤＦＰ太丸ゴシック体" charset="-128"/>
              </a:rPr>
              <a:t>IVH</a:t>
            </a:r>
            <a:r>
              <a:rPr lang="ja-JP" altLang="en-US" sz="1600">
                <a:latin typeface="ＤＦＰ太丸ゴシック体" charset="-128"/>
                <a:ea typeface="ＤＦＰ太丸ゴシック体" charset="-128"/>
                <a:cs typeface="ＤＦＰ太丸ゴシック体" charset="-128"/>
              </a:rPr>
              <a:t>の予防に有用な併用療法である。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ja-JP" altLang="en-US" sz="1600">
                <a:latin typeface="ＤＦＰ太丸ゴシック体" charset="-128"/>
                <a:ea typeface="ＤＦＰ太丸ゴシック体" charset="-128"/>
                <a:cs typeface="ＤＦＰ太丸ゴシック体" charset="-128"/>
              </a:rPr>
              <a:t>週間以内の経管栄養の確立は可能である。</a:t>
            </a: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p:cNvSpPr>
          <p:nvPr>
            <p:ph type="sldImg"/>
          </p:nvPr>
        </p:nvSpPr>
        <p:spPr>
          <a:ln/>
        </p:spPr>
      </p:sp>
      <p:sp>
        <p:nvSpPr>
          <p:cNvPr id="40963" name="ノート プレースホルダ 2"/>
          <p:cNvSpPr>
            <a:spLocks noGrp="1"/>
          </p:cNvSpPr>
          <p:nvPr>
            <p:ph type="body" idx="1"/>
          </p:nvPr>
        </p:nvSpPr>
        <p:spPr>
          <a:noFill/>
          <a:ln/>
        </p:spPr>
        <p:txBody>
          <a:bodyPr/>
          <a:lstStyle/>
          <a:p>
            <a:endParaRPr lang="ja-JP" altLang="en-US" smtClean="0">
              <a:latin typeface="Times New Roman" charset="0"/>
              <a:ea typeface="ＭＳ Ｐ明朝" charset="-128"/>
              <a:cs typeface="ＭＳ Ｐ明朝" charset="-128"/>
            </a:endParaRPr>
          </a:p>
        </p:txBody>
      </p:sp>
      <p:sp>
        <p:nvSpPr>
          <p:cNvPr id="40964" name="スライド番号プレースホルダ 3"/>
          <p:cNvSpPr>
            <a:spLocks noGrp="1"/>
          </p:cNvSpPr>
          <p:nvPr>
            <p:ph type="sldNum" sz="quarter" idx="5"/>
          </p:nvPr>
        </p:nvSpPr>
        <p:spPr>
          <a:noFill/>
        </p:spPr>
        <p:txBody>
          <a:bodyPr/>
          <a:lstStyle/>
          <a:p>
            <a:fld id="{65D20E06-13C2-7F43-BC2B-67AD24A73A39}" type="slidenum">
              <a:rPr lang="ja-JP" altLang="en-US" smtClean="0">
                <a:latin typeface="Times New Roman" charset="0"/>
                <a:ea typeface="ＭＳ Ｐゴシック" charset="-128"/>
                <a:cs typeface="ＭＳ Ｐゴシック" charset="-128"/>
              </a:rPr>
              <a:pPr/>
              <a:t>18</a:t>
            </a:fld>
            <a:endParaRPr lang="en-US" altLang="ja-JP" smtClean="0">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D9600-BE1F-2548-90EC-69FD2D0A7F58}" type="slidenum">
              <a:rPr lang="en-US" altLang="ja-JP"/>
              <a:pPr/>
              <a:t>31</a:t>
            </a:fld>
            <a:endParaRPr lang="en-US" altLang="ja-JP"/>
          </a:p>
        </p:txBody>
      </p:sp>
      <p:sp>
        <p:nvSpPr>
          <p:cNvPr id="14530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30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ja-JP" altLang="en-US">
                <a:ea typeface="ＤＦＰ太丸ゴシック体" charset="-128"/>
                <a:cs typeface="ＤＦＰ太丸ゴシック体" charset="-128"/>
              </a:rPr>
              <a:t>私は当初はマニュアルとガイドラインを混同していたと思います。</a:t>
            </a:r>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私の現在のイメージをお話しします。</a:t>
            </a:r>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　マニュアルはああしろこうしろと細かい指示を与える規則というものです。頭を使わずともその通りやっていればなんとかなるものかもしれません。</a:t>
            </a:r>
            <a:endParaRPr lang="en-US" altLang="ja-JP">
              <a:ea typeface="ＤＦＰ太丸ゴシック体" charset="-128"/>
              <a:cs typeface="ＤＦＰ太丸ゴシック体" charset="-128"/>
            </a:endParaRPr>
          </a:p>
          <a:p>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　一方、ガイドラインは使う者が考えるために必要な情報を教えてくれるものというイメージです。</a:t>
            </a:r>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　</a:t>
            </a:r>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私は横浜から大宮ソニックシティにきました。初めての人は着方を悩みますよね。着方は</a:t>
            </a:r>
            <a:r>
              <a:rPr lang="en-US" altLang="ja-JP">
                <a:ea typeface="ＤＦＰ太丸ゴシック体" charset="-128"/>
                <a:cs typeface="ＤＦＰ太丸ゴシック体" charset="-128"/>
              </a:rPr>
              <a:t>1</a:t>
            </a:r>
            <a:r>
              <a:rPr lang="ja-JP" altLang="en-US">
                <a:ea typeface="ＤＦＰ太丸ゴシック体" charset="-128"/>
                <a:cs typeface="ＤＦＰ太丸ゴシック体" charset="-128"/>
              </a:rPr>
              <a:t>つではありません。飛行機で来ることも可能かもしれませんがそれは帰って時間がかかるし過剰なお金がかかります。ヘリコプターで屋上に乗り付けるというのはかっこいいかもしれませんが、よっぽど緊急以外はやり過ぎでしょう。。電車が無難ですよね。しかし、免許や自家用車をもっている人には車で来る方法もあります。電車よりは個人の技量や事故に遭う率は高まります。マラソンで来るには時間と体力が要することをイメージしなければなりません。</a:t>
            </a:r>
            <a:r>
              <a:rPr lang="en-US" altLang="ja-JP">
                <a:ea typeface="ＤＦＰ太丸ゴシック体" charset="-128"/>
                <a:cs typeface="ＤＦＰ太丸ゴシック体" charset="-128"/>
              </a:rPr>
              <a:t> </a:t>
            </a:r>
            <a:r>
              <a:rPr lang="ja-JP" altLang="en-US">
                <a:ea typeface="ＤＦＰ太丸ゴシック体" charset="-128"/>
                <a:cs typeface="ＤＦＰ太丸ゴシック体" charset="-128"/>
              </a:rPr>
              <a:t>。船は遠回りで論外です。こういう情報を聴いて、自分の必要性や道路状況に合わせてどの交通手段を選ぶかを決めるのは自分です。</a:t>
            </a:r>
            <a:endParaRPr lang="en-US" altLang="ja-JP">
              <a:ea typeface="ＤＦＰ太丸ゴシック体" charset="-128"/>
              <a:cs typeface="ＤＦＰ太丸ゴシック体" charset="-128"/>
            </a:endParaRPr>
          </a:p>
          <a:p>
            <a:endParaRPr lang="en-US" altLang="ja-JP">
              <a:ea typeface="ＤＦＰ太丸ゴシック体" charset="-128"/>
              <a:cs typeface="ＤＦＰ太丸ゴシック体" charset="-128"/>
            </a:endParaRPr>
          </a:p>
          <a:p>
            <a:pPr>
              <a:spcBef>
                <a:spcPct val="0"/>
              </a:spcBef>
            </a:pPr>
            <a:r>
              <a:rPr lang="ja-JP" altLang="en-US" b="1">
                <a:latin typeface="ＤＦＰ太丸ゴシック体" charset="-128"/>
                <a:ea typeface="ＤＦＰ太丸ゴシック体" charset="-128"/>
                <a:cs typeface="ＤＦＰ太丸ゴシック体" charset="-128"/>
              </a:rPr>
              <a:t>このようにガイドラインは目的地（目標）にたどりつくための道</a:t>
            </a:r>
            <a:r>
              <a:rPr lang="en-US" altLang="ja-JP" b="1">
                <a:latin typeface="ＤＦＰ太丸ゴシック体" charset="-128"/>
                <a:ea typeface="ＤＦＰ太丸ゴシック体" charset="-128"/>
                <a:cs typeface="ＤＦＰ太丸ゴシック体" charset="-128"/>
              </a:rPr>
              <a:t>(</a:t>
            </a:r>
            <a:r>
              <a:rPr lang="ja-JP" altLang="en-US" b="1">
                <a:solidFill>
                  <a:srgbClr val="FF0000"/>
                </a:solidFill>
                <a:latin typeface="ＤＦＰ太丸ゴシック体" charset="-128"/>
                <a:ea typeface="ＤＦＰ太丸ゴシック体" charset="-128"/>
                <a:cs typeface="ＤＦＰ太丸ゴシック体" charset="-128"/>
              </a:rPr>
              <a:t>ライン</a:t>
            </a:r>
            <a:r>
              <a:rPr lang="ja-JP" altLang="en-US" b="1">
                <a:latin typeface="ＤＦＰ太丸ゴシック体" charset="-128"/>
                <a:ea typeface="ＤＦＰ太丸ゴシック体" charset="-128"/>
                <a:cs typeface="ＤＦＰ太丸ゴシック体" charset="-128"/>
              </a:rPr>
              <a:t>）の</a:t>
            </a:r>
            <a:r>
              <a:rPr lang="ja-JP" altLang="en-US" b="1">
                <a:solidFill>
                  <a:srgbClr val="FF0000"/>
                </a:solidFill>
                <a:latin typeface="ＤＦＰ太丸ゴシック体" charset="-128"/>
                <a:ea typeface="ＤＦＰ太丸ゴシック体" charset="-128"/>
                <a:cs typeface="ＤＦＰ太丸ゴシック体" charset="-128"/>
              </a:rPr>
              <a:t>功罪を教えてくれる</a:t>
            </a:r>
            <a:r>
              <a:rPr lang="ja-JP" altLang="en-US" b="1">
                <a:latin typeface="ＤＦＰ太丸ゴシック体" charset="-128"/>
                <a:ea typeface="ＤＦＰ太丸ゴシック体" charset="-128"/>
                <a:cs typeface="ＤＦＰ太丸ゴシック体" charset="-128"/>
              </a:rPr>
              <a:t>案内</a:t>
            </a:r>
            <a:r>
              <a:rPr lang="en-US" altLang="ja-JP" b="1">
                <a:latin typeface="ＤＦＰ太丸ゴシック体" charset="-128"/>
                <a:ea typeface="ＤＦＰ太丸ゴシック体" charset="-128"/>
                <a:cs typeface="ＤＦＰ太丸ゴシック体" charset="-128"/>
              </a:rPr>
              <a:t>(</a:t>
            </a:r>
            <a:r>
              <a:rPr lang="ja-JP" altLang="en-US" b="1">
                <a:solidFill>
                  <a:srgbClr val="FF0000"/>
                </a:solidFill>
                <a:latin typeface="ＤＦＰ太丸ゴシック体" charset="-128"/>
                <a:ea typeface="ＤＦＰ太丸ゴシック体" charset="-128"/>
                <a:cs typeface="ＤＦＰ太丸ゴシック体" charset="-128"/>
              </a:rPr>
              <a:t>ガイド</a:t>
            </a:r>
            <a:r>
              <a:rPr lang="ja-JP" altLang="en-US" b="1">
                <a:latin typeface="ＤＦＰ太丸ゴシック体" charset="-128"/>
                <a:ea typeface="ＤＦＰ太丸ゴシック体" charset="-128"/>
                <a:cs typeface="ＤＦＰ太丸ゴシック体" charset="-128"/>
              </a:rPr>
              <a:t>）だと思います。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75947-0086-6445-82FA-F30E17A0D958}" type="slidenum">
              <a:rPr lang="en-US" altLang="ja-JP"/>
              <a:pPr/>
              <a:t>32</a:t>
            </a:fld>
            <a:endParaRPr lang="en-US" altLang="ja-JP"/>
          </a:p>
        </p:txBody>
      </p:sp>
      <p:sp>
        <p:nvSpPr>
          <p:cNvPr id="14551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51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ja-JP" altLang="en-US">
                <a:ea typeface="ＤＦＰ太丸ゴシック体" charset="-128"/>
                <a:cs typeface="ＤＦＰ太丸ゴシック体" charset="-128"/>
              </a:rPr>
              <a:t>未熟児</a:t>
            </a:r>
            <a:r>
              <a:rPr lang="en-US" altLang="ja-JP">
                <a:ea typeface="ＤＦＰ太丸ゴシック体" charset="-128"/>
                <a:cs typeface="ＤＦＰ太丸ゴシック体" charset="-128"/>
              </a:rPr>
              <a:t>PDA</a:t>
            </a:r>
            <a:r>
              <a:rPr lang="ja-JP" altLang="en-US">
                <a:ea typeface="ＤＦＰ太丸ゴシック体" charset="-128"/>
                <a:cs typeface="ＤＦＰ太丸ゴシック体" charset="-128"/>
              </a:rPr>
              <a:t>に当てはめると飛行機は海外から輸入が必要な</a:t>
            </a:r>
            <a:r>
              <a:rPr lang="en-US" altLang="ja-JP">
                <a:ea typeface="ＤＦＰ太丸ゴシック体" charset="-128"/>
                <a:cs typeface="ＤＦＰ太丸ゴシック体" charset="-128"/>
              </a:rPr>
              <a:t>NO</a:t>
            </a:r>
            <a:r>
              <a:rPr lang="ja-JP" altLang="en-US">
                <a:ea typeface="ＤＦＰ太丸ゴシック体" charset="-128"/>
                <a:cs typeface="ＤＦＰ太丸ゴシック体" charset="-128"/>
              </a:rPr>
              <a:t>阻害薬、</a:t>
            </a:r>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ヘリコプターはステロイド併用でしょうか？</a:t>
            </a:r>
            <a:endParaRPr lang="en-US" altLang="ja-JP">
              <a:ea typeface="ＤＦＰ太丸ゴシック体" charset="-128"/>
              <a:cs typeface="ＤＦＰ太丸ゴシック体" charset="-128"/>
            </a:endParaRPr>
          </a:p>
          <a:p>
            <a:r>
              <a:rPr lang="ja-JP" altLang="en-US">
                <a:ea typeface="ＤＦＰ太丸ゴシック体" charset="-128"/>
                <a:cs typeface="ＤＦＰ太丸ゴシック体" charset="-128"/>
              </a:rPr>
              <a:t>免許が必要な自動車は外科医が必要な外科治療、一番無難な電車はインダシンでしょうか。時間がかかる間に合わなくなるのは自然閉鎖をただ願うでしょうか？</a:t>
            </a:r>
            <a:endParaRPr lang="en-US" altLang="ja-JP">
              <a:ea typeface="ＤＦＰ太丸ゴシック体" charset="-128"/>
              <a:cs typeface="ＤＦＰ太丸ゴシック体" charset="-128"/>
            </a:endParaRPr>
          </a:p>
          <a:p>
            <a:endParaRPr lang="en-US" altLang="ja-JP">
              <a:ea typeface="ＤＦＰ太丸ゴシック体" charset="-128"/>
              <a:cs typeface="ＤＦＰ太丸ゴシック体" charset="-128"/>
            </a:endParaRPr>
          </a:p>
          <a:p>
            <a:pPr>
              <a:spcBef>
                <a:spcPct val="0"/>
              </a:spcBef>
            </a:pPr>
            <a:r>
              <a:rPr lang="ja-JP" altLang="en-US" sz="1400" b="1">
                <a:solidFill>
                  <a:srgbClr val="8000FF"/>
                </a:solidFill>
                <a:latin typeface="ＤＦＰ太丸ゴシック体" charset="-128"/>
                <a:ea typeface="ＤＦＰ太丸ゴシック体" charset="-128"/>
                <a:cs typeface="ＤＦＰ太丸ゴシック体" charset="-128"/>
              </a:rPr>
              <a:t>標準化ガイドラインのコンセプトは</a:t>
            </a:r>
            <a:r>
              <a:rPr lang="ja-JP" altLang="en-US" sz="1400" b="1">
                <a:latin typeface="ＤＦＰ太丸ゴシック体" charset="-128"/>
                <a:ea typeface="ＤＦＰ太丸ゴシック体" charset="-128"/>
                <a:cs typeface="ＤＦＰ太丸ゴシック体" charset="-128"/>
              </a:rPr>
              <a:t>、慣れない人が未熟児</a:t>
            </a:r>
            <a:r>
              <a:rPr lang="en-US" altLang="ja-JP" sz="1400" b="1">
                <a:latin typeface="ＤＦＰ太丸ゴシック体" charset="-128"/>
                <a:ea typeface="ＤＦＰ太丸ゴシック体" charset="-128"/>
                <a:cs typeface="ＤＦＰ太丸ゴシック体" charset="-128"/>
              </a:rPr>
              <a:t>PDA</a:t>
            </a:r>
            <a:r>
              <a:rPr lang="ja-JP" altLang="en-US" sz="1400" b="1">
                <a:latin typeface="ＤＦＰ太丸ゴシック体" charset="-128"/>
                <a:ea typeface="ＤＦＰ太丸ゴシック体" charset="-128"/>
                <a:cs typeface="ＤＦＰ太丸ゴシック体" charset="-128"/>
              </a:rPr>
              <a:t>に直面したときに、専門家が側にいなくても動脈管閉鎖という目標に辿り着くための</a:t>
            </a:r>
            <a:r>
              <a:rPr lang="en-US" altLang="ja-JP" sz="1400" b="1">
                <a:solidFill>
                  <a:srgbClr val="FF0000"/>
                </a:solidFill>
                <a:latin typeface="ＤＦＰ太丸ゴシック体" charset="-128"/>
                <a:ea typeface="ＤＦＰ太丸ゴシック体" charset="-128"/>
                <a:cs typeface="ＤＦＰ太丸ゴシック体" charset="-128"/>
              </a:rPr>
              <a:t>&lt;</a:t>
            </a:r>
            <a:r>
              <a:rPr lang="ja-JP" altLang="en-US" sz="1400" b="1">
                <a:solidFill>
                  <a:srgbClr val="FF0000"/>
                </a:solidFill>
                <a:latin typeface="ＤＦＰ太丸ゴシック体" charset="-128"/>
                <a:ea typeface="ＤＦＰ太丸ゴシック体" charset="-128"/>
                <a:cs typeface="ＤＦＰ太丸ゴシック体" charset="-128"/>
              </a:rPr>
              <a:t>考え方の道</a:t>
            </a:r>
            <a:r>
              <a:rPr lang="en-US" altLang="ja-JP" sz="1400" b="1">
                <a:solidFill>
                  <a:srgbClr val="FF0000"/>
                </a:solidFill>
                <a:latin typeface="ＤＦＰ太丸ゴシック体" charset="-128"/>
                <a:ea typeface="ＤＦＰ太丸ゴシック体" charset="-128"/>
                <a:cs typeface="ＤＦＰ太丸ゴシック体" charset="-128"/>
              </a:rPr>
              <a:t>&gt;</a:t>
            </a:r>
            <a:r>
              <a:rPr lang="ja-JP" altLang="en-US" sz="1400" b="1">
                <a:solidFill>
                  <a:srgbClr val="FF0000"/>
                </a:solidFill>
                <a:latin typeface="ＤＦＰ太丸ゴシック体" charset="-128"/>
                <a:ea typeface="ＤＦＰ太丸ゴシック体" charset="-128"/>
                <a:cs typeface="ＤＦＰ太丸ゴシック体" charset="-128"/>
              </a:rPr>
              <a:t>を案内するものです。あくまで決定するのは患者の状況に合わせて考えて決めるのは使用者になります。</a:t>
            </a:r>
            <a:endParaRPr lang="ja-JP" altLang="en-US" sz="2400" b="1">
              <a:solidFill>
                <a:srgbClr val="FF0000"/>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9E99706-8944-495B-A9E2-9D6385FF1E98}" type="slidenum">
              <a:rPr kumimoji="1" lang="ja-JP" altLang="en-US" smtClean="0"/>
              <a:pPr/>
              <a:t>42</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5BDF1-EF2C-4A24-B615-5CC09A5FDBDF}" type="slidenum">
              <a:rPr lang="ja-JP" altLang="en-US"/>
              <a:pPr fontAlgn="base">
                <a:spcBef>
                  <a:spcPct val="0"/>
                </a:spcBef>
                <a:spcAft>
                  <a:spcPct val="0"/>
                </a:spcAft>
              </a:pPr>
              <a:t>44</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2035EEC-0D5D-4679-99A4-A4711E10D0AA}" type="slidenum">
              <a:rPr kumimoji="1" lang="ja-JP" altLang="en-US" smtClean="0"/>
              <a:pPr/>
              <a:t>47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218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218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C82ADA-0DFA-4E99-B20B-8D38667E552A}" type="slidenum">
              <a:rPr lang="ja-JP" altLang="en-US"/>
              <a:pPr fontAlgn="base">
                <a:spcBef>
                  <a:spcPct val="0"/>
                </a:spcBef>
                <a:spcAft>
                  <a:spcPct val="0"/>
                </a:spcAft>
              </a:pPr>
              <a:t>48</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2035EEC-0D5D-4679-99A4-A4711E10D0AA}" type="slidenum">
              <a:rPr kumimoji="1" lang="ja-JP" altLang="en-US" smtClean="0"/>
              <a:pPr/>
              <a:t>52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2035EEC-0D5D-4679-99A4-A4711E10D0AA}" type="slidenum">
              <a:rPr kumimoji="1" lang="ja-JP" altLang="en-US" smtClean="0"/>
              <a:pPr/>
              <a:t>57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76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C285A4-E2B0-4174-8D6F-584570D526A1}" type="slidenum">
              <a:rPr lang="en-GB" altLang="ja-JP"/>
              <a:pPr fontAlgn="base">
                <a:spcBef>
                  <a:spcPct val="0"/>
                </a:spcBef>
                <a:spcAft>
                  <a:spcPct val="0"/>
                </a:spcAft>
              </a:pPr>
              <a:t>3</a:t>
            </a:fld>
            <a:endParaRPr lang="en-GB"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04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6041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CF9111-6BEF-4394-BEC8-6714CDEC8AE9}" type="slidenum">
              <a:rPr lang="ja-JP" altLang="en-US"/>
              <a:pPr fontAlgn="base">
                <a:spcBef>
                  <a:spcPct val="0"/>
                </a:spcBef>
                <a:spcAft>
                  <a:spcPct val="0"/>
                </a:spcAft>
              </a:pPr>
              <a:t>59</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035EEC-0D5D-4679-99A4-A4711E10D0AA}" type="slidenum">
              <a:rPr kumimoji="1" lang="ja-JP" altLang="en-US" smtClean="0"/>
              <a:pPr/>
              <a:t>68</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035EEC-0D5D-4679-99A4-A4711E10D0AA}" type="slidenum">
              <a:rPr kumimoji="1" lang="ja-JP" altLang="en-US" smtClean="0"/>
              <a:pPr/>
              <a:t>69</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r>
              <a:rPr kumimoji="1" lang="en-US" altLang="ja-JP" dirty="0" smtClean="0"/>
              <a:t>PDA</a:t>
            </a:r>
            <a:r>
              <a:rPr kumimoji="1" lang="ja-JP" altLang="en-US" dirty="0" smtClean="0"/>
              <a:t>の</a:t>
            </a:r>
            <a:r>
              <a:rPr kumimoji="1" lang="en-US" altLang="ja-JP" dirty="0" smtClean="0"/>
              <a:t>GL</a:t>
            </a:r>
            <a:r>
              <a:rPr kumimoji="1" lang="ja-JP" altLang="en-US" dirty="0" smtClean="0"/>
              <a:t>では</a:t>
            </a:r>
            <a:r>
              <a:rPr kumimoji="1" lang="en-US" altLang="ja-JP" dirty="0" smtClean="0"/>
              <a:t>9</a:t>
            </a:r>
            <a:r>
              <a:rPr kumimoji="1" lang="ja-JP" altLang="en-US" smtClean="0"/>
              <a:t>月には公募をしてました。</a:t>
            </a:r>
            <a:endParaRPr kumimoji="1" lang="ja-JP" altLang="en-US"/>
          </a:p>
        </p:txBody>
      </p:sp>
      <p:sp>
        <p:nvSpPr>
          <p:cNvPr id="4" name="スライド番号プレースホルダ 3"/>
          <p:cNvSpPr>
            <a:spLocks noGrp="1"/>
          </p:cNvSpPr>
          <p:nvPr>
            <p:ph type="sldNum" sz="quarter" idx="10"/>
          </p:nvPr>
        </p:nvSpPr>
        <p:spPr/>
        <p:txBody>
          <a:bodyPr/>
          <a:lstStyle/>
          <a:p>
            <a:fld id="{678A7519-6B3B-49E5-9BC1-0544B955062E}" type="slidenum">
              <a:rPr kumimoji="1" lang="ja-JP" altLang="en-US" smtClean="0"/>
              <a:pPr/>
              <a:t>70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9C889CA-A639-C348-AC4A-802E4E13087F}" type="slidenum">
              <a:rPr lang="en-US" altLang="ja-JP"/>
              <a:pPr/>
              <a:t>4</a:t>
            </a:fld>
            <a:endParaRPr lang="en-US" altLang="ja-JP"/>
          </a:p>
        </p:txBody>
      </p:sp>
      <p:sp>
        <p:nvSpPr>
          <p:cNvPr id="18435" name="Rectangle 2"/>
          <p:cNvSpPr>
            <a:spLocks noChangeArrowheads="1"/>
          </p:cNvSpPr>
          <p:nvPr>
            <p:ph type="sldImg"/>
          </p:nvPr>
        </p:nvSpPr>
        <p:spPr>
          <a:solidFill>
            <a:srgbClr val="FFFFFF"/>
          </a:solidFill>
          <a:ln/>
        </p:spPr>
      </p:sp>
      <p:sp>
        <p:nvSpPr>
          <p:cNvPr id="18436"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ja-JP" sz="1600">
                <a:latin typeface="ＤＦＰ太丸ゴシック体" charset="-128"/>
                <a:ea typeface="ＤＦＰ太丸ゴシック体" charset="-128"/>
                <a:cs typeface="ＤＦＰ太丸ゴシック体" charset="-128"/>
              </a:rPr>
              <a:t>ELBW</a:t>
            </a:r>
            <a:r>
              <a:rPr lang="ja-JP" altLang="en-US" sz="1600">
                <a:latin typeface="ＤＦＰ太丸ゴシック体" charset="-128"/>
                <a:ea typeface="ＤＦＰ太丸ゴシック体" charset="-128"/>
                <a:cs typeface="ＤＦＰ太丸ゴシック体" charset="-128"/>
              </a:rPr>
              <a:t>の後負荷の増加やバルサルバ反応を予防し、心不全や</a:t>
            </a:r>
            <a:r>
              <a:rPr lang="ja-JP" sz="1600">
                <a:latin typeface="ＤＦＰ太丸ゴシック体" charset="-128"/>
                <a:ea typeface="ＤＦＰ太丸ゴシック体" charset="-128"/>
                <a:cs typeface="ＤＦＰ太丸ゴシック体" charset="-128"/>
              </a:rPr>
              <a:t>IVH</a:t>
            </a:r>
            <a:r>
              <a:rPr lang="ja-JP" altLang="en-US" sz="1600">
                <a:latin typeface="ＤＦＰ太丸ゴシック体" charset="-128"/>
                <a:ea typeface="ＤＦＰ太丸ゴシック体" charset="-128"/>
                <a:cs typeface="ＤＦＰ太丸ゴシック体" charset="-128"/>
              </a:rPr>
              <a:t>の予防に有用な併用療法である。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ja-JP" altLang="en-US" sz="1600">
                <a:latin typeface="ＤＦＰ太丸ゴシック体" charset="-128"/>
                <a:ea typeface="ＤＦＰ太丸ゴシック体" charset="-128"/>
                <a:cs typeface="ＤＦＰ太丸ゴシック体" charset="-128"/>
              </a:rPr>
              <a:t>週間以内の経管栄養の確立は可能である。</a:t>
            </a: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04022A1-C9F6-0D46-A128-2ECE17C6C972}" type="slidenum">
              <a:rPr lang="en-US" altLang="ja-JP"/>
              <a:pPr/>
              <a:t>5</a:t>
            </a:fld>
            <a:endParaRPr lang="en-US" altLang="ja-JP"/>
          </a:p>
        </p:txBody>
      </p:sp>
      <p:sp>
        <p:nvSpPr>
          <p:cNvPr id="20483" name="Rectangle 2"/>
          <p:cNvSpPr>
            <a:spLocks noChangeArrowheads="1"/>
          </p:cNvSpPr>
          <p:nvPr>
            <p:ph type="sldImg"/>
          </p:nvPr>
        </p:nvSpPr>
        <p:spPr>
          <a:solidFill>
            <a:srgbClr val="FFFFFF"/>
          </a:solidFill>
          <a:ln/>
        </p:spPr>
      </p:sp>
      <p:sp>
        <p:nvSpPr>
          <p:cNvPr id="20484" name="Rectangle 3"/>
          <p:cNvSpPr>
            <a:spLocks noChangeArrowheads="1"/>
          </p:cNvSpPr>
          <p:nvPr>
            <p:ph type="body" idx="1"/>
          </p:nvPr>
        </p:nvSpPr>
        <p:spPr>
          <a:solidFill>
            <a:srgbClr val="FFFFFF"/>
          </a:solidFill>
          <a:ln>
            <a:solidFill>
              <a:srgbClr val="000000"/>
            </a:solidFill>
          </a:ln>
        </p:spPr>
        <p:txBody>
          <a:bodyPr/>
          <a:lstStyle/>
          <a:p>
            <a:pPr>
              <a:lnSpc>
                <a:spcPct val="130000"/>
              </a:lnSpc>
              <a:spcBef>
                <a:spcPct val="0"/>
              </a:spcBef>
            </a:pPr>
            <a:r>
              <a:rPr lang="en-US" altLang="ja-JP">
                <a:latin typeface="ＤＦＰ太丸ゴシック体" charset="-128"/>
                <a:ea typeface="ＤＦＰ太丸ゴシック体" charset="-128"/>
                <a:cs typeface="ＤＦＰ太丸ゴシック体" charset="-128"/>
              </a:rPr>
              <a:t>PDA</a:t>
            </a:r>
            <a:r>
              <a:rPr lang="ja-JP" altLang="en-US">
                <a:latin typeface="ＤＦＰ太丸ゴシック体" charset="-128"/>
                <a:ea typeface="ＤＦＰ太丸ゴシック体" charset="-128"/>
                <a:cs typeface="ＤＦＰ太丸ゴシック体" charset="-128"/>
              </a:rPr>
              <a:t>ガイドラインチームです。招集されたのはこの</a:t>
            </a:r>
            <a:r>
              <a:rPr lang="en-US" altLang="ja-JP">
                <a:latin typeface="ＤＦＰ太丸ゴシック体" charset="-128"/>
                <a:ea typeface="ＤＦＰ太丸ゴシック体" charset="-128"/>
                <a:cs typeface="ＤＦＰ太丸ゴシック体" charset="-128"/>
              </a:rPr>
              <a:t>4</a:t>
            </a:r>
            <a:r>
              <a:rPr lang="ja-JP" altLang="en-US">
                <a:latin typeface="ＤＦＰ太丸ゴシック体" charset="-128"/>
                <a:ea typeface="ＤＦＰ太丸ゴシック体" charset="-128"/>
                <a:cs typeface="ＤＦＰ太丸ゴシック体" charset="-128"/>
              </a:rPr>
              <a:t>人です。本日ガイドラインを完成するためには</a:t>
            </a:r>
            <a:r>
              <a:rPr lang="en-US" altLang="ja-JP" b="1">
                <a:latin typeface="ＤＦＰ太丸ゴシック体" charset="-128"/>
                <a:ea typeface="ＤＦＰ太丸ゴシック体" charset="-128"/>
                <a:cs typeface="ＤＦＰ太丸ゴシック体" charset="-128"/>
              </a:rPr>
              <a:t>4</a:t>
            </a:r>
            <a:r>
              <a:rPr lang="ja-JP" altLang="en-US" b="1">
                <a:latin typeface="ＤＦＰ太丸ゴシック体" charset="-128"/>
                <a:ea typeface="ＤＦＰ太丸ゴシック体" charset="-128"/>
                <a:cs typeface="ＤＦＰ太丸ゴシック体" charset="-128"/>
              </a:rPr>
              <a:t>人で</a:t>
            </a:r>
            <a:r>
              <a:rPr lang="en-US" altLang="ja-JP" b="1">
                <a:latin typeface="ＤＦＰ太丸ゴシック体" charset="-128"/>
                <a:ea typeface="ＤＦＰ太丸ゴシック体" charset="-128"/>
                <a:cs typeface="ＤＦＰ太丸ゴシック体" charset="-128"/>
              </a:rPr>
              <a:t>108</a:t>
            </a:r>
            <a:r>
              <a:rPr lang="ja-JP" altLang="en-US" b="1">
                <a:latin typeface="ＤＦＰ太丸ゴシック体" charset="-128"/>
                <a:ea typeface="ＤＦＰ太丸ゴシック体" charset="-128"/>
                <a:cs typeface="ＤＦＰ太丸ゴシック体" charset="-128"/>
              </a:rPr>
              <a:t>論文：集めて、読んで、抄録作成、吟味する必要がありましたが、その段階で挫絶しています。</a:t>
            </a:r>
            <a:endParaRPr lang="en-US" altLang="ja-JP">
              <a:latin typeface="ＤＦＰ太丸ゴシック体" charset="-128"/>
              <a:ea typeface="ＤＦＰ太丸ゴシック体" charset="-128"/>
              <a:cs typeface="ＤＦＰ太丸ゴシック体" charset="-128"/>
            </a:endParaRPr>
          </a:p>
          <a:p>
            <a:pPr>
              <a:lnSpc>
                <a:spcPct val="130000"/>
              </a:lnSpc>
              <a:spcBef>
                <a:spcPct val="0"/>
              </a:spcBef>
            </a:pPr>
            <a:r>
              <a:rPr lang="ja-JP" altLang="en-US">
                <a:latin typeface="ＤＦＰ太丸ゴシック体" charset="-128"/>
                <a:ea typeface="ＤＦＰ太丸ゴシック体" charset="-128"/>
                <a:cs typeface="ＤＦＰ太丸ゴシック体" charset="-128"/>
              </a:rPr>
              <a:t>　</a:t>
            </a:r>
            <a:r>
              <a:rPr lang="ja-JP" altLang="en-US">
                <a:solidFill>
                  <a:srgbClr val="FF0000"/>
                </a:solidFill>
                <a:latin typeface="ＤＦＰ太丸ゴシック体" charset="-128"/>
                <a:ea typeface="ＤＦＰ太丸ゴシック体" charset="-128"/>
                <a:cs typeface="ＤＦＰ太丸ゴシック体" charset="-128"/>
              </a:rPr>
              <a:t>戦場の前線で戦うための情報収集・情報解析し前線に送るのがガイドラインとしたら、我々は前線で戦いながら、情報収集解析を試みようとしたようなものです。</a:t>
            </a:r>
            <a:endParaRPr lang="en-US" altLang="ja-JP">
              <a:solidFill>
                <a:srgbClr val="FF0000"/>
              </a:solidFill>
              <a:latin typeface="ＤＦＰ太丸ゴシック体" charset="-128"/>
              <a:ea typeface="ＤＦＰ太丸ゴシック体" charset="-128"/>
              <a:cs typeface="ＤＦＰ太丸ゴシック体" charset="-128"/>
            </a:endParaRPr>
          </a:p>
          <a:p>
            <a:pPr>
              <a:lnSpc>
                <a:spcPct val="130000"/>
              </a:lnSpc>
              <a:spcBef>
                <a:spcPct val="0"/>
              </a:spcBef>
            </a:pPr>
            <a:r>
              <a:rPr lang="ja-JP" altLang="en-US">
                <a:solidFill>
                  <a:srgbClr val="FF0000"/>
                </a:solidFill>
                <a:latin typeface="ＤＦＰ太丸ゴシック体" charset="-128"/>
                <a:ea typeface="ＤＦＰ太丸ゴシック体" charset="-128"/>
                <a:cs typeface="ＤＦＰ太丸ゴシック体" charset="-128"/>
              </a:rPr>
              <a:t>　我々は</a:t>
            </a:r>
            <a:r>
              <a:rPr lang="en-US" altLang="ja-JP">
                <a:solidFill>
                  <a:srgbClr val="FF0000"/>
                </a:solidFill>
                <a:latin typeface="ＤＦＰ太丸ゴシック体" charset="-128"/>
                <a:ea typeface="ＤＦＰ太丸ゴシック体" charset="-128"/>
                <a:cs typeface="ＤＦＰ太丸ゴシック体" charset="-128"/>
              </a:rPr>
              <a:t>PDA</a:t>
            </a:r>
            <a:r>
              <a:rPr lang="ja-JP" altLang="en-US">
                <a:solidFill>
                  <a:srgbClr val="FF0000"/>
                </a:solidFill>
                <a:latin typeface="ＤＦＰ太丸ゴシック体" charset="-128"/>
                <a:ea typeface="ＤＦＰ太丸ゴシック体" charset="-128"/>
                <a:cs typeface="ＤＦＰ太丸ゴシック体" charset="-128"/>
              </a:rPr>
              <a:t>との戦い方は知っているのですが、情報を収集・解析をする時間や方法をよく知らなかったと振り返ります。</a:t>
            </a:r>
            <a:endParaRPr lang="en-US" altLang="ja-JP">
              <a:solidFill>
                <a:srgbClr val="FF0000"/>
              </a:solidFill>
              <a:latin typeface="ＤＦＰ太丸ゴシック体" charset="-128"/>
              <a:ea typeface="ＤＦＰ太丸ゴシック体" charset="-128"/>
              <a:cs typeface="ＤＦＰ太丸ゴシック体" charset="-128"/>
            </a:endParaRPr>
          </a:p>
          <a:p>
            <a:pPr>
              <a:lnSpc>
                <a:spcPct val="130000"/>
              </a:lnSpc>
              <a:spcBef>
                <a:spcPct val="0"/>
              </a:spcBef>
            </a:pPr>
            <a:r>
              <a:rPr lang="ja-JP" altLang="en-US">
                <a:solidFill>
                  <a:srgbClr val="FF0000"/>
                </a:solidFill>
                <a:latin typeface="ＤＦＰ太丸ゴシック体" charset="-128"/>
                <a:ea typeface="ＤＦＰ太丸ゴシック体" charset="-128"/>
                <a:cs typeface="ＤＦＰ太丸ゴシック体" charset="-128"/>
              </a:rPr>
              <a:t>　個人で頑張らないための標準化を個人的な奮闘で作ろうとしたのは計画の失敗でした。専門家が集まっても現場で喜ばれるガイドラインは出来ない気がします。</a:t>
            </a:r>
            <a:endParaRPr lang="en-US" altLang="ja-JP">
              <a:solidFill>
                <a:srgbClr val="FF0000"/>
              </a:solidFill>
              <a:latin typeface="ＤＦＰ太丸ゴシック体" charset="-128"/>
              <a:ea typeface="ＤＦＰ太丸ゴシック体" charset="-128"/>
              <a:cs typeface="ＤＦＰ太丸ゴシック体" charset="-128"/>
            </a:endParaRPr>
          </a:p>
          <a:p>
            <a:pPr>
              <a:lnSpc>
                <a:spcPct val="130000"/>
              </a:lnSpc>
              <a:spcBef>
                <a:spcPct val="0"/>
              </a:spcBef>
            </a:pPr>
            <a:endParaRPr lang="en-US" altLang="ja-JP">
              <a:solidFill>
                <a:srgbClr val="FF0000"/>
              </a:solidFill>
              <a:latin typeface="ＤＦＰ太丸ゴシック体" charset="-128"/>
              <a:ea typeface="ＤＦＰ太丸ゴシック体" charset="-128"/>
              <a:cs typeface="ＤＦＰ太丸ゴシック体" charset="-128"/>
            </a:endParaRPr>
          </a:p>
          <a:p>
            <a:pPr>
              <a:lnSpc>
                <a:spcPct val="130000"/>
              </a:lnSpc>
              <a:spcBef>
                <a:spcPct val="0"/>
              </a:spcBef>
            </a:pPr>
            <a:r>
              <a:rPr lang="ja-JP" altLang="en-US">
                <a:solidFill>
                  <a:srgbClr val="FF0000"/>
                </a:solidFill>
                <a:latin typeface="ＤＦＰ太丸ゴシック体" charset="-128"/>
                <a:ea typeface="ＤＦＰ太丸ゴシック体" charset="-128"/>
                <a:cs typeface="ＤＦＰ太丸ゴシック体" charset="-128"/>
              </a:rPr>
              <a:t>　これを期にもう一度、ガイドラインを作る体制を立て直したいと考えております。我々は様々な能力・ご意見をお持ちの皆様の助けを必要としている我々です。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06E2412-6222-0045-BD87-EAF1B64792FB}" type="slidenum">
              <a:rPr lang="en-US" altLang="ja-JP"/>
              <a:pPr/>
              <a:t>6</a:t>
            </a:fld>
            <a:endParaRPr lang="en-US" altLang="ja-JP"/>
          </a:p>
        </p:txBody>
      </p:sp>
      <p:sp>
        <p:nvSpPr>
          <p:cNvPr id="22531" name="Rectangle 2"/>
          <p:cNvSpPr>
            <a:spLocks noChangeArrowheads="1"/>
          </p:cNvSpPr>
          <p:nvPr>
            <p:ph type="sldImg"/>
          </p:nvPr>
        </p:nvSpPr>
        <p:spPr>
          <a:solidFill>
            <a:srgbClr val="FFFFFF"/>
          </a:solidFill>
          <a:ln/>
        </p:spPr>
      </p:sp>
      <p:sp>
        <p:nvSpPr>
          <p:cNvPr id="22532"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ja-JP" sz="1600">
                <a:latin typeface="ＤＦＰ太丸ゴシック体" charset="-128"/>
                <a:ea typeface="ＤＦＰ太丸ゴシック体" charset="-128"/>
                <a:cs typeface="ＤＦＰ太丸ゴシック体" charset="-128"/>
              </a:rPr>
              <a:t>ELBW</a:t>
            </a:r>
            <a:r>
              <a:rPr lang="ja-JP" altLang="en-US" sz="1600">
                <a:latin typeface="ＤＦＰ太丸ゴシック体" charset="-128"/>
                <a:ea typeface="ＤＦＰ太丸ゴシック体" charset="-128"/>
                <a:cs typeface="ＤＦＰ太丸ゴシック体" charset="-128"/>
              </a:rPr>
              <a:t>の後負荷の増加やバルサルバ反応を予防し、心不全や</a:t>
            </a:r>
            <a:r>
              <a:rPr lang="ja-JP" sz="1600">
                <a:latin typeface="ＤＦＰ太丸ゴシック体" charset="-128"/>
                <a:ea typeface="ＤＦＰ太丸ゴシック体" charset="-128"/>
                <a:cs typeface="ＤＦＰ太丸ゴシック体" charset="-128"/>
              </a:rPr>
              <a:t>IVH</a:t>
            </a:r>
            <a:r>
              <a:rPr lang="ja-JP" altLang="en-US" sz="1600">
                <a:latin typeface="ＤＦＰ太丸ゴシック体" charset="-128"/>
                <a:ea typeface="ＤＦＰ太丸ゴシック体" charset="-128"/>
                <a:cs typeface="ＤＦＰ太丸ゴシック体" charset="-128"/>
              </a:rPr>
              <a:t>の予防に有用な併用療法である。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ja-JP" altLang="en-US" sz="1600">
                <a:latin typeface="ＤＦＰ太丸ゴシック体" charset="-128"/>
                <a:ea typeface="ＤＦＰ太丸ゴシック体" charset="-128"/>
                <a:cs typeface="ＤＦＰ太丸ゴシック体" charset="-128"/>
              </a:rPr>
              <a:t>週間以内の経管栄養の確立は可能である。</a:t>
            </a: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B7E87C5-6E8B-F243-96A1-BBC8097E562E}" type="slidenum">
              <a:rPr lang="en-US" altLang="ja-JP"/>
              <a:pPr/>
              <a:t>9</a:t>
            </a:fld>
            <a:endParaRPr lang="en-US" altLang="ja-JP"/>
          </a:p>
        </p:txBody>
      </p:sp>
      <p:sp>
        <p:nvSpPr>
          <p:cNvPr id="26627" name="Rectangle 2"/>
          <p:cNvSpPr>
            <a:spLocks noChangeArrowheads="1"/>
          </p:cNvSpPr>
          <p:nvPr>
            <p:ph type="sldImg"/>
          </p:nvPr>
        </p:nvSpPr>
        <p:spPr>
          <a:solidFill>
            <a:srgbClr val="FFFFFF"/>
          </a:solidFill>
          <a:ln/>
        </p:spPr>
      </p:sp>
      <p:sp>
        <p:nvSpPr>
          <p:cNvPr id="26628"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ja-JP" sz="1600">
                <a:latin typeface="ＤＦＰ太丸ゴシック体" charset="-128"/>
                <a:ea typeface="ＤＦＰ太丸ゴシック体" charset="-128"/>
                <a:cs typeface="ＤＦＰ太丸ゴシック体" charset="-128"/>
              </a:rPr>
              <a:t>ELBW</a:t>
            </a:r>
            <a:r>
              <a:rPr lang="ja-JP" altLang="en-US" sz="1600">
                <a:latin typeface="ＤＦＰ太丸ゴシック体" charset="-128"/>
                <a:ea typeface="ＤＦＰ太丸ゴシック体" charset="-128"/>
                <a:cs typeface="ＤＦＰ太丸ゴシック体" charset="-128"/>
              </a:rPr>
              <a:t>の後負荷の増加やバルサルバ反応を予防し、心不全や</a:t>
            </a:r>
            <a:r>
              <a:rPr lang="ja-JP" sz="1600">
                <a:latin typeface="ＤＦＰ太丸ゴシック体" charset="-128"/>
                <a:ea typeface="ＤＦＰ太丸ゴシック体" charset="-128"/>
                <a:cs typeface="ＤＦＰ太丸ゴシック体" charset="-128"/>
              </a:rPr>
              <a:t>IVH</a:t>
            </a:r>
            <a:r>
              <a:rPr lang="ja-JP" altLang="en-US" sz="1600">
                <a:latin typeface="ＤＦＰ太丸ゴシック体" charset="-128"/>
                <a:ea typeface="ＤＦＰ太丸ゴシック体" charset="-128"/>
                <a:cs typeface="ＤＦＰ太丸ゴシック体" charset="-128"/>
              </a:rPr>
              <a:t>の予防に有用な併用療法である。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ja-JP" altLang="en-US" sz="1600">
                <a:latin typeface="ＤＦＰ太丸ゴシック体" charset="-128"/>
                <a:ea typeface="ＤＦＰ太丸ゴシック体" charset="-128"/>
                <a:cs typeface="ＤＦＰ太丸ゴシック体" charset="-128"/>
              </a:rPr>
              <a:t>週間以内の経管栄養の確立は可能である。</a:t>
            </a: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349D39-A269-0545-9D4F-05383380E950}" type="slidenum">
              <a:rPr lang="en-US" altLang="ja-JP"/>
              <a:pPr/>
              <a:t>10</a:t>
            </a:fld>
            <a:endParaRPr lang="en-US" altLang="ja-JP"/>
          </a:p>
        </p:txBody>
      </p:sp>
      <p:sp>
        <p:nvSpPr>
          <p:cNvPr id="28675" name="Rectangle 2"/>
          <p:cNvSpPr>
            <a:spLocks noChangeArrowheads="1"/>
          </p:cNvSpPr>
          <p:nvPr>
            <p:ph type="sldImg"/>
          </p:nvPr>
        </p:nvSpPr>
        <p:spPr>
          <a:solidFill>
            <a:srgbClr val="FFFFFF"/>
          </a:solidFill>
          <a:ln/>
        </p:spPr>
      </p:sp>
      <p:sp>
        <p:nvSpPr>
          <p:cNvPr id="28676"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ja-JP" sz="1600">
                <a:latin typeface="ＤＦＰ太丸ゴシック体" charset="-128"/>
                <a:ea typeface="ＤＦＰ太丸ゴシック体" charset="-128"/>
                <a:cs typeface="ＤＦＰ太丸ゴシック体" charset="-128"/>
              </a:rPr>
              <a:t>ELBW</a:t>
            </a:r>
            <a:r>
              <a:rPr lang="ja-JP" altLang="en-US" sz="1600">
                <a:latin typeface="ＤＦＰ太丸ゴシック体" charset="-128"/>
                <a:ea typeface="ＤＦＰ太丸ゴシック体" charset="-128"/>
                <a:cs typeface="ＤＦＰ太丸ゴシック体" charset="-128"/>
              </a:rPr>
              <a:t>の後負荷の増加やバルサルバ反応を予防し、心不全や</a:t>
            </a:r>
            <a:r>
              <a:rPr lang="ja-JP" sz="1600">
                <a:latin typeface="ＤＦＰ太丸ゴシック体" charset="-128"/>
                <a:ea typeface="ＤＦＰ太丸ゴシック体" charset="-128"/>
                <a:cs typeface="ＤＦＰ太丸ゴシック体" charset="-128"/>
              </a:rPr>
              <a:t>IVH</a:t>
            </a:r>
            <a:r>
              <a:rPr lang="ja-JP" altLang="en-US" sz="1600">
                <a:latin typeface="ＤＦＰ太丸ゴシック体" charset="-128"/>
                <a:ea typeface="ＤＦＰ太丸ゴシック体" charset="-128"/>
                <a:cs typeface="ＤＦＰ太丸ゴシック体" charset="-128"/>
              </a:rPr>
              <a:t>の予防に有用な併用療法である。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ja-JP" altLang="en-US" sz="1600">
                <a:latin typeface="ＤＦＰ太丸ゴシック体" charset="-128"/>
                <a:ea typeface="ＤＦＰ太丸ゴシック体" charset="-128"/>
                <a:cs typeface="ＤＦＰ太丸ゴシック体" charset="-128"/>
              </a:rPr>
              <a:t>週間以内の経管栄養の確立は可能である。</a:t>
            </a: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B0963EE-C1BF-C748-B235-005835A08EB3}" type="slidenum">
              <a:rPr lang="en-US" altLang="ja-JP"/>
              <a:pPr/>
              <a:t>14</a:t>
            </a:fld>
            <a:endParaRPr lang="en-US" altLang="ja-JP"/>
          </a:p>
        </p:txBody>
      </p:sp>
      <p:sp>
        <p:nvSpPr>
          <p:cNvPr id="33795" name="Rectangle 2"/>
          <p:cNvSpPr>
            <a:spLocks noChangeArrowheads="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en-US" altLang="ja-JP" sz="1600">
                <a:latin typeface="ＤＦＰ太丸ゴシック体" charset="-128"/>
                <a:ea typeface="ＤＦＰ太丸ゴシック体" charset="-128"/>
                <a:cs typeface="ＤＦＰ太丸ゴシック体" charset="-128"/>
              </a:rPr>
              <a:t>E</a:t>
            </a:r>
            <a:r>
              <a:rPr lang="ja-JP" sz="1600">
                <a:latin typeface="ＤＦＰ太丸ゴシック体" charset="-128"/>
                <a:ea typeface="ＤＦＰ太丸ゴシック体" charset="-128"/>
                <a:cs typeface="ＤＦＰ太丸ゴシック体" charset="-128"/>
              </a:rPr>
              <a:t>LBW</a:t>
            </a:r>
            <a:r>
              <a:rPr lang="en-US" sz="1600">
                <a:latin typeface="ＤＦＰ太丸ゴシック体" charset="-128"/>
                <a:ea typeface="ＤＦＰ太丸ゴシック体" charset="-128"/>
                <a:cs typeface="ＤＦＰ太丸ゴシック体" charset="-128"/>
              </a:rPr>
              <a:t>の後負荷の増加やバルサルバ反応を予防し、心不全や</a:t>
            </a:r>
            <a:r>
              <a:rPr lang="en-US" altLang="ja-JP" sz="1600">
                <a:latin typeface="ＤＦＰ太丸ゴシック体" charset="-128"/>
                <a:ea typeface="ＤＦＰ太丸ゴシック体" charset="-128"/>
                <a:cs typeface="ＤＦＰ太丸ゴシック体" charset="-128"/>
              </a:rPr>
              <a:t>I</a:t>
            </a:r>
            <a:r>
              <a:rPr lang="ja-JP" sz="1600">
                <a:latin typeface="ＤＦＰ太丸ゴシック体" charset="-128"/>
                <a:ea typeface="ＤＦＰ太丸ゴシック体" charset="-128"/>
                <a:cs typeface="ＤＦＰ太丸ゴシック体" charset="-128"/>
              </a:rPr>
              <a:t>VH</a:t>
            </a:r>
            <a:r>
              <a:rPr lang="en-US" sz="1600">
                <a:latin typeface="ＤＦＰ太丸ゴシック体" charset="-128"/>
                <a:ea typeface="ＤＦＰ太丸ゴシック体" charset="-128"/>
                <a:cs typeface="ＤＦＰ太丸ゴシック体" charset="-128"/>
              </a:rPr>
              <a:t>の予防に有用</a:t>
            </a:r>
            <a:r>
              <a:rPr lang="ja-JP" altLang="en-US" sz="1600">
                <a:latin typeface="ＤＦＰ太丸ゴシック体" charset="-128"/>
                <a:ea typeface="ＤＦＰ太丸ゴシック体" charset="-128"/>
                <a:cs typeface="ＤＦＰ太丸ゴシック体" charset="-128"/>
              </a:rPr>
              <a:t>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en-US" sz="1600">
                <a:latin typeface="ＤＦＰ太丸ゴシック体" charset="-128"/>
                <a:ea typeface="ＤＦＰ太丸ゴシック体" charset="-128"/>
                <a:cs typeface="ＤＦＰ太丸ゴシック体" charset="-128"/>
              </a:rPr>
              <a:t>週間以内の経管栄養の確立は可能である。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F04B7B-3914-1640-BEAB-BBB802050432}" type="slidenum">
              <a:rPr lang="en-US" altLang="ja-JP"/>
              <a:pPr/>
              <a:t>15</a:t>
            </a:fld>
            <a:endParaRPr lang="en-US" altLang="ja-JP"/>
          </a:p>
        </p:txBody>
      </p:sp>
      <p:sp>
        <p:nvSpPr>
          <p:cNvPr id="35843" name="Rectangle 2"/>
          <p:cNvSpPr>
            <a:spLocks noChangeArrowheads="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ln>
        </p:spPr>
        <p:txBody>
          <a:bodyPr/>
          <a:lstStyle/>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結語です。</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塩酸モルヒネ静注療法は生後早期の</a:t>
            </a:r>
            <a:r>
              <a:rPr lang="ja-JP" sz="1600">
                <a:latin typeface="ＤＦＰ太丸ゴシック体" charset="-128"/>
                <a:ea typeface="ＤＦＰ太丸ゴシック体" charset="-128"/>
                <a:cs typeface="ＤＦＰ太丸ゴシック体" charset="-128"/>
              </a:rPr>
              <a:t>ELBW</a:t>
            </a:r>
            <a:r>
              <a:rPr lang="ja-JP" altLang="en-US" sz="1600">
                <a:latin typeface="ＤＦＰ太丸ゴシック体" charset="-128"/>
                <a:ea typeface="ＤＦＰ太丸ゴシック体" charset="-128"/>
                <a:cs typeface="ＤＦＰ太丸ゴシック体" charset="-128"/>
              </a:rPr>
              <a:t>の後負荷の増加やバルサルバ反応を予防し、心不全や</a:t>
            </a:r>
            <a:r>
              <a:rPr lang="ja-JP" sz="1600">
                <a:latin typeface="ＤＦＰ太丸ゴシック体" charset="-128"/>
                <a:ea typeface="ＤＦＰ太丸ゴシック体" charset="-128"/>
                <a:cs typeface="ＤＦＰ太丸ゴシック体" charset="-128"/>
              </a:rPr>
              <a:t>IVH</a:t>
            </a:r>
            <a:r>
              <a:rPr lang="ja-JP" altLang="en-US" sz="1600">
                <a:latin typeface="ＤＦＰ太丸ゴシック体" charset="-128"/>
                <a:ea typeface="ＤＦＰ太丸ゴシック体" charset="-128"/>
                <a:cs typeface="ＤＦＰ太丸ゴシック体" charset="-128"/>
              </a:rPr>
              <a:t>の予防に有用な併用療法である。</a:t>
            </a: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en-US" alt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塩酸モルヒネ静注療法を施行しても生後</a:t>
            </a:r>
            <a:r>
              <a:rPr lang="en-US" altLang="ja-JP" sz="1600">
                <a:latin typeface="ＤＦＰ太丸ゴシック体" charset="-128"/>
                <a:ea typeface="ＤＦＰ太丸ゴシック体" charset="-128"/>
                <a:cs typeface="ＤＦＰ太丸ゴシック体" charset="-128"/>
              </a:rPr>
              <a:t>2</a:t>
            </a:r>
            <a:r>
              <a:rPr lang="ja-JP" altLang="en-US" sz="1600">
                <a:latin typeface="ＤＦＰ太丸ゴシック体" charset="-128"/>
                <a:ea typeface="ＤＦＰ太丸ゴシック体" charset="-128"/>
                <a:cs typeface="ＤＦＰ太丸ゴシック体" charset="-128"/>
              </a:rPr>
              <a:t>週間以内の経管栄養の確立は可能である。</a:t>
            </a: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endParaRPr lang="ja-JP" sz="1600">
              <a:latin typeface="ＤＦＰ太丸ゴシック体" charset="-128"/>
              <a:ea typeface="ＤＦＰ太丸ゴシック体" charset="-128"/>
              <a:cs typeface="ＤＦＰ太丸ゴシック体" charset="-128"/>
            </a:endParaRPr>
          </a:p>
          <a:p>
            <a:pPr>
              <a:lnSpc>
                <a:spcPct val="120000"/>
              </a:lnSpc>
              <a:spcBef>
                <a:spcPct val="0"/>
              </a:spcBef>
            </a:pPr>
            <a:r>
              <a:rPr lang="ja-JP" altLang="en-US" sz="1600">
                <a:latin typeface="ＤＦＰ太丸ゴシック体" charset="-128"/>
                <a:ea typeface="ＤＦＰ太丸ゴシック体" charset="-128"/>
                <a:cs typeface="ＤＦＰ太丸ゴシック体" charset="-128"/>
              </a:rPr>
              <a:t>　以上です。</a:t>
            </a:r>
            <a:endParaRPr lang="ja-JP" altLang="en-US" sz="2400">
              <a:solidFill>
                <a:schemeClr val="bg1"/>
              </a:solidFill>
              <a:latin typeface="ＤＦＰ太丸ゴシック体" charset="-128"/>
              <a:ea typeface="ＤＦＰ太丸ゴシック体" charset="-128"/>
              <a:cs typeface="ＤＦＰ太丸ゴシック体"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6" name="スライド番号プレースホルダ 5"/>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6" name="スライド番号プレースホルダ 5"/>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6" name="スライド番号プレースホルダ 5"/>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6" name="スライド番号プレースホルダ 5"/>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6" name="スライド番号プレースホルダ 5"/>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2010/9/23</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7" name="スライド番号プレースホルダ 6"/>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2010/9/23</a:t>
            </a:r>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9" name="スライド番号プレースホルダ 8"/>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2010/9/23</a:t>
            </a:r>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5" name="スライド番号プレースホルダ 4"/>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4" name="スライド番号プレースホルダ 3"/>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8"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2010/9/23</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7" name="スライド番号プレースホルダ 6"/>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2010/9/23</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7" name="スライド番号プレースホルダ 6"/>
          <p:cNvSpPr>
            <a:spLocks noGrp="1"/>
          </p:cNvSpPr>
          <p:nvPr>
            <p:ph type="sldNum" sz="quarter" idx="12"/>
          </p:nvPr>
        </p:nvSpPr>
        <p:spPr/>
        <p:txBody>
          <a:bodyPr/>
          <a:lstStyle/>
          <a:p>
            <a:fld id="{6DC6157E-9DDF-49BE-BCBB-16D8AAB412D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2010/9/23</a:t>
            </a:r>
            <a:endParaRPr kumimoji="1" lang="ja-JP" altLang="en-US"/>
          </a:p>
        </p:txBody>
      </p:sp>
      <p:sp>
        <p:nvSpPr>
          <p:cNvPr id="5" name="フッター プレースホルダ 4"/>
          <p:cNvSpPr>
            <a:spLocks noGrp="1"/>
          </p:cNvSpPr>
          <p:nvPr>
            <p:ph type="ftr" sz="quarter" idx="3"/>
          </p:nvPr>
        </p:nvSpPr>
        <p:spPr>
          <a:xfrm>
            <a:off x="3384550" y="635636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第</a:t>
            </a:r>
            <a:r>
              <a:rPr kumimoji="1" lang="en-US" altLang="ja-JP" smtClean="0"/>
              <a:t>4</a:t>
            </a:r>
            <a:r>
              <a:rPr kumimoji="1" lang="ja-JP" altLang="en-US" smtClean="0"/>
              <a:t>回　</a:t>
            </a:r>
            <a:r>
              <a:rPr kumimoji="1" lang="en-US" altLang="ja-JP" smtClean="0"/>
              <a:t>Database Quality Improvement Conference</a:t>
            </a:r>
            <a:endParaRPr kumimoji="1" lang="ja-JP" altLang="en-US"/>
          </a:p>
        </p:txBody>
      </p:sp>
      <p:sp>
        <p:nvSpPr>
          <p:cNvPr id="6" name="スライド番号プレースホルダ 5"/>
          <p:cNvSpPr>
            <a:spLocks noGrp="1"/>
          </p:cNvSpPr>
          <p:nvPr>
            <p:ph type="sldNum" sz="quarter" idx="4"/>
          </p:nvPr>
        </p:nvSpPr>
        <p:spPr>
          <a:xfrm>
            <a:off x="7099300" y="635636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6157E-9DDF-49BE-BCBB-16D8AAB412D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df"/><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df"/><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df"/><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df"/><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df"/><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df"/><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7.pd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df"/><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df"/><Relationship Id="rId3" Type="http://schemas.openxmlformats.org/officeDocument/2006/relationships/image" Target="../media/image4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95600"/>
            <a:ext cx="9906000" cy="1143000"/>
          </a:xfrm>
        </p:spPr>
        <p:txBody>
          <a:bodyPr>
            <a:noAutofit/>
          </a:bodyPr>
          <a:lstStyle/>
          <a:p>
            <a:r>
              <a:rPr lang="ja-JP" altLang="en-US" sz="5400" dirty="0" smtClean="0">
                <a:solidFill>
                  <a:srgbClr val="0000FF"/>
                </a:solidFill>
                <a:latin typeface="ＤＦＰ太丸ゴシック体"/>
                <a:ea typeface="ＤＦＰ太丸ゴシック体"/>
                <a:cs typeface="ＤＦＰ太丸ゴシック体"/>
              </a:rPr>
              <a:t>根拠と総意に基づく</a:t>
            </a:r>
            <a:r>
              <a:rPr lang="en-US" altLang="ja-JP" sz="5400" dirty="0" smtClean="0">
                <a:solidFill>
                  <a:srgbClr val="0000FF"/>
                </a:solidFill>
                <a:latin typeface="ＤＦＰ太丸ゴシック体"/>
                <a:ea typeface="ＤＦＰ太丸ゴシック体"/>
                <a:cs typeface="ＤＦＰ太丸ゴシック体"/>
              </a:rPr>
              <a:t/>
            </a:r>
            <a:br>
              <a:rPr lang="en-US" altLang="ja-JP" sz="5400" dirty="0" smtClean="0">
                <a:solidFill>
                  <a:srgbClr val="0000FF"/>
                </a:solidFill>
                <a:latin typeface="ＤＦＰ太丸ゴシック体"/>
                <a:ea typeface="ＤＦＰ太丸ゴシック体"/>
                <a:cs typeface="ＤＦＰ太丸ゴシック体"/>
              </a:rPr>
            </a:br>
            <a:r>
              <a:rPr lang="ja-JP" altLang="en-US" sz="5400" dirty="0" smtClean="0">
                <a:solidFill>
                  <a:srgbClr val="0000FF"/>
                </a:solidFill>
                <a:latin typeface="ＤＦＰ太丸ゴシック体"/>
                <a:ea typeface="ＤＦＰ太丸ゴシック体"/>
                <a:cs typeface="ＤＦＰ太丸ゴシック体"/>
              </a:rPr>
              <a:t>診療ガイドライン作成について</a:t>
            </a:r>
            <a:endParaRPr lang="ja-JP" altLang="en-US" sz="5400" dirty="0">
              <a:solidFill>
                <a:srgbClr val="0000FF"/>
              </a:solidFill>
              <a:latin typeface="ＤＦＰ太丸ゴシック体"/>
              <a:ea typeface="ＤＦＰ太丸ゴシック体"/>
              <a:cs typeface="ＤＦＰ太丸ゴシック体"/>
            </a:endParaRPr>
          </a:p>
        </p:txBody>
      </p:sp>
      <p:sp>
        <p:nvSpPr>
          <p:cNvPr id="4" name="スライド番号プレースホルダ 3"/>
          <p:cNvSpPr>
            <a:spLocks noGrp="1"/>
          </p:cNvSpPr>
          <p:nvPr>
            <p:ph type="sldNum" sz="quarter" idx="12"/>
          </p:nvPr>
        </p:nvSpPr>
        <p:spPr/>
        <p:txBody>
          <a:bodyPr/>
          <a:lstStyle/>
          <a:p>
            <a:fld id="{6DC6157E-9DDF-49BE-BCBB-16D8AAB412D2}"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図 11" descr="スライド09.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図 53" descr="スライド10.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図 56" descr="スライド11.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図 7" descr="スライド02.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図 5" descr="スライド12.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図 10" descr="スライド13.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図 8" descr="スライド15.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図 11" descr="スライド16.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図 14" descr="スライド17.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図 3" descr="スライド14.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pic>
        <p:nvPicPr>
          <p:cNvPr id="4" name="図 3" descr="西原２.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0" y="-381000"/>
            <a:ext cx="11582400" cy="75923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46" name="Rectangle 6"/>
          <p:cNvSpPr>
            <a:spLocks noGrp="1" noChangeArrowheads="1"/>
          </p:cNvSpPr>
          <p:nvPr>
            <p:ph type="title"/>
          </p:nvPr>
        </p:nvSpPr>
        <p:spPr/>
        <p:txBody>
          <a:bodyPr/>
          <a:lstStyle/>
          <a:p>
            <a:endParaRPr lang="ja-JP" altLang="en-US"/>
          </a:p>
        </p:txBody>
      </p:sp>
      <p:pic>
        <p:nvPicPr>
          <p:cNvPr id="1495047" name="Picture 7" descr="スライド14.jpg                                                 00324868Macintosh HD                   BB762DFF:"/>
          <p:cNvPicPr>
            <a:picLocks noChangeAspect="1" noChangeArrowheads="1"/>
          </p:cNvPicPr>
          <p:nvPr/>
        </p:nvPicPr>
        <p:blipFill>
          <a:blip r:embed="rId3"/>
          <a:srcRect/>
          <a:stretch>
            <a:fillRect/>
          </a:stretch>
        </p:blipFill>
        <p:spPr bwMode="auto">
          <a:xfrm>
            <a:off x="0" y="1588"/>
            <a:ext cx="9906000" cy="68564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20</a:t>
            </a:fld>
            <a:endParaRPr kumimoji="1" lang="ja-JP" altLang="en-US"/>
          </a:p>
        </p:txBody>
      </p:sp>
      <p:pic>
        <p:nvPicPr>
          <p:cNvPr id="4" name="図 3" descr="西原２.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14400" y="-304801"/>
            <a:ext cx="11658600" cy="74847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21</a:t>
            </a:fld>
            <a:endParaRPr kumimoji="1" lang="ja-JP" altLang="en-US"/>
          </a:p>
        </p:txBody>
      </p:sp>
      <p:pic>
        <p:nvPicPr>
          <p:cNvPr id="5" name="図 4" descr="小谷.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304801"/>
            <a:ext cx="11353800" cy="748470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22</a:t>
            </a:fld>
            <a:endParaRPr kumimoji="1" lang="ja-JP" altLang="en-US"/>
          </a:p>
        </p:txBody>
      </p:sp>
      <p:pic>
        <p:nvPicPr>
          <p:cNvPr id="4" name="図 3" descr="小谷.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09601" y="-304800"/>
            <a:ext cx="11430001" cy="7467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23</a:t>
            </a:fld>
            <a:endParaRPr kumimoji="1" lang="ja-JP" altLang="en-US"/>
          </a:p>
        </p:txBody>
      </p:sp>
      <p:pic>
        <p:nvPicPr>
          <p:cNvPr id="4" name="図 3" descr="小谷.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228600"/>
            <a:ext cx="11430000" cy="74847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24</a:t>
            </a:fld>
            <a:endParaRPr kumimoji="1" lang="ja-JP" altLang="en-US"/>
          </a:p>
        </p:txBody>
      </p:sp>
      <p:pic>
        <p:nvPicPr>
          <p:cNvPr id="4" name="図 3" descr="小谷.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304800"/>
            <a:ext cx="11353800" cy="743085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25</a:t>
            </a:fld>
            <a:endParaRPr kumimoji="1" lang="ja-JP" altLang="en-US"/>
          </a:p>
        </p:txBody>
      </p:sp>
      <p:pic>
        <p:nvPicPr>
          <p:cNvPr id="4" name="図 3" descr="小谷.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304800"/>
            <a:ext cx="11506200" cy="759239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図 4" descr="スライド18.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図 4" descr="スライド19.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図 4" descr="スライド20.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図 5" descr="スライド21.jpg"/>
          <p:cNvPicPr>
            <a:picLocks noChangeAspect="1"/>
          </p:cNvPicPr>
          <p:nvPr/>
        </p:nvPicPr>
        <p:blipFill>
          <a:blip r:embed="rId2"/>
          <a:srcRect t="67778" r="50000"/>
          <a:stretch>
            <a:fillRect/>
          </a:stretch>
        </p:blipFill>
        <p:spPr bwMode="auto">
          <a:xfrm>
            <a:off x="0" y="4648200"/>
            <a:ext cx="9906000" cy="2209800"/>
          </a:xfrm>
          <a:prstGeom prst="rect">
            <a:avLst/>
          </a:prstGeom>
          <a:noFill/>
          <a:ln w="9525">
            <a:noFill/>
            <a:miter lim="800000"/>
            <a:headEnd/>
            <a:tailEnd/>
          </a:ln>
        </p:spPr>
      </p:pic>
      <p:pic>
        <p:nvPicPr>
          <p:cNvPr id="3" name="図 5" descr="スライド21.jpg"/>
          <p:cNvPicPr>
            <a:picLocks noChangeAspect="1"/>
          </p:cNvPicPr>
          <p:nvPr/>
        </p:nvPicPr>
        <p:blipFill>
          <a:blip r:embed="rId2"/>
          <a:srcRect b="32955"/>
          <a:stretch>
            <a:fillRect/>
          </a:stretch>
        </p:blipFill>
        <p:spPr bwMode="auto">
          <a:xfrm>
            <a:off x="0" y="0"/>
            <a:ext cx="9906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endParaRPr lang="ja-JP" altLang="en-US"/>
          </a:p>
        </p:txBody>
      </p:sp>
      <p:sp>
        <p:nvSpPr>
          <p:cNvPr id="14" name="コンテンツ プレースホルダ 13"/>
          <p:cNvSpPr>
            <a:spLocks noGrp="1"/>
          </p:cNvSpPr>
          <p:nvPr>
            <p:ph idx="1"/>
          </p:nvPr>
        </p:nvSpPr>
        <p:spPr/>
        <p:txBody>
          <a:bodyPr/>
          <a:lstStyle/>
          <a:p>
            <a:endParaRPr lang="ja-JP" altLang="en-US"/>
          </a:p>
        </p:txBody>
      </p:sp>
      <p:pic>
        <p:nvPicPr>
          <p:cNvPr id="15" name="Picture 9" descr="スライド15.jpg                                                 00324868Macintosh HD                   BB762DFF:"/>
          <p:cNvPicPr>
            <a:picLocks noChangeAspect="1" noChangeArrowheads="1"/>
          </p:cNvPicPr>
          <p:nvPr/>
        </p:nvPicPr>
        <p:blipFill>
          <a:blip r:embed="rId3"/>
          <a:srcRect/>
          <a:stretch>
            <a:fillRect/>
          </a:stretch>
        </p:blipFill>
        <p:spPr bwMode="auto">
          <a:xfrm>
            <a:off x="0" y="1588"/>
            <a:ext cx="9906000" cy="685641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6" name="コンテンツ プレースホルダ 5" descr="長島.pdf"/>
          <p:cNvPicPr>
            <a:picLocks noGrp="1" noChangeAspect="1"/>
          </p:cNvPicPr>
          <p:nvPr>
            <p:ph idx="1"/>
          </p:nvPr>
        </p:nvPicPr>
        <mc:AlternateContent>
          <mc:Choice xmlns:ma="http://schemas.microsoft.com/office/mac/drawingml/2008/main" Requires="ma">
            <p:blipFill>
              <a:blip r:embed="rId2"/>
              <a:srcRect t="7076" b="13071"/>
              <a:stretch>
                <a:fillRect/>
              </a:stretch>
            </p:blipFill>
          </mc:Choice>
          <mc:Fallback>
            <p:blipFill>
              <a:blip r:embed="rId3"/>
              <a:srcRect t="7076" b="13071"/>
              <a:stretch>
                <a:fillRect/>
              </a:stretch>
            </p:blipFill>
          </mc:Fallback>
        </mc:AlternateContent>
        <p:spPr>
          <a:xfrm>
            <a:off x="-838200" y="0"/>
            <a:ext cx="11506200" cy="5105400"/>
          </a:xfrm>
        </p:spPr>
      </p:pic>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スライド番号プレースホルダ 4"/>
          <p:cNvSpPr>
            <a:spLocks noGrp="1"/>
          </p:cNvSpPr>
          <p:nvPr>
            <p:ph type="sldNum" sz="quarter" idx="12"/>
          </p:nvPr>
        </p:nvSpPr>
        <p:spPr/>
        <p:txBody>
          <a:bodyPr/>
          <a:lstStyle/>
          <a:p>
            <a:fld id="{6DC6157E-9DDF-49BE-BCBB-16D8AAB412D2}" type="slidenum">
              <a:rPr kumimoji="1" lang="ja-JP" altLang="en-US" smtClean="0"/>
              <a:pPr/>
              <a:t>30</a:t>
            </a:fld>
            <a:endParaRPr kumimoji="1" lang="ja-JP" altLang="en-US"/>
          </a:p>
        </p:txBody>
      </p:sp>
      <p:pic>
        <p:nvPicPr>
          <p:cNvPr id="7" name="図 5" descr="スライド21.jpg"/>
          <p:cNvPicPr>
            <a:picLocks noChangeAspect="1"/>
          </p:cNvPicPr>
          <p:nvPr/>
        </p:nvPicPr>
        <p:blipFill>
          <a:blip r:embed="rId4"/>
          <a:srcRect l="8462" t="67778" r="4615"/>
          <a:stretch>
            <a:fillRect/>
          </a:stretch>
        </p:blipFill>
        <p:spPr bwMode="auto">
          <a:xfrm>
            <a:off x="0" y="5029200"/>
            <a:ext cx="9906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2054" name="Picture 22" descr="スライド42.jpg                                                 00324868Macintosh HD                   BB762DFF:"/>
          <p:cNvPicPr>
            <a:picLocks noChangeAspect="1" noChangeArrowheads="1"/>
          </p:cNvPicPr>
          <p:nvPr/>
        </p:nvPicPr>
        <p:blipFill>
          <a:blip r:embed="rId3"/>
          <a:srcRect/>
          <a:stretch>
            <a:fillRect/>
          </a:stretch>
        </p:blipFill>
        <p:spPr bwMode="auto">
          <a:xfrm>
            <a:off x="0" y="-182563"/>
            <a:ext cx="9906000" cy="68580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02" name="Picture 22" descr="スライド43.jpg                                                 00324868Macintosh HD                   BB762DFF:"/>
          <p:cNvPicPr>
            <a:picLocks noChangeAspect="1" noChangeArrowheads="1"/>
          </p:cNvPicPr>
          <p:nvPr/>
        </p:nvPicPr>
        <p:blipFill>
          <a:blip r:embed="rId3"/>
          <a:srcRect/>
          <a:stretch>
            <a:fillRect/>
          </a:stretch>
        </p:blipFill>
        <p:spPr bwMode="auto">
          <a:xfrm>
            <a:off x="0" y="0"/>
            <a:ext cx="9906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p:txBody>
          <a:bodyPr/>
          <a:lstStyle/>
          <a:p>
            <a:endParaRPr lang="ja-JP" altLang="en-US"/>
          </a:p>
        </p:txBody>
      </p:sp>
      <p:sp>
        <p:nvSpPr>
          <p:cNvPr id="4" name="日付プレースホルダ 3"/>
          <p:cNvSpPr>
            <a:spLocks noGrp="1"/>
          </p:cNvSpPr>
          <p:nvPr>
            <p:ph type="dt" sz="half" idx="10"/>
          </p:nvPr>
        </p:nvSpPr>
        <p:spPr/>
        <p:txBody>
          <a:bodyPr/>
          <a:lstStyle/>
          <a:p>
            <a:r>
              <a:rPr kumimoji="1" lang="en-US" altLang="ja-JP" smtClean="0"/>
              <a:t>2010/9/23</a:t>
            </a:r>
            <a:endParaRPr kumimoji="1" lang="ja-JP" altLang="en-US"/>
          </a:p>
        </p:txBody>
      </p:sp>
      <p:sp>
        <p:nvSpPr>
          <p:cNvPr id="5" name="スライド番号プレースホルダ 4"/>
          <p:cNvSpPr>
            <a:spLocks noGrp="1"/>
          </p:cNvSpPr>
          <p:nvPr>
            <p:ph type="sldNum" sz="quarter" idx="12"/>
          </p:nvPr>
        </p:nvSpPr>
        <p:spPr/>
        <p:txBody>
          <a:bodyPr/>
          <a:lstStyle/>
          <a:p>
            <a:fld id="{6DC6157E-9DDF-49BE-BCBB-16D8AAB412D2}" type="slidenum">
              <a:rPr kumimoji="1" lang="ja-JP" altLang="en-US" smtClean="0"/>
              <a:pPr/>
              <a:t>33</a:t>
            </a:fld>
            <a:endParaRPr kumimoji="1" lang="ja-JP" altLang="en-US"/>
          </a:p>
        </p:txBody>
      </p:sp>
      <p:pic>
        <p:nvPicPr>
          <p:cNvPr id="6" name="コンテンツ プレースホルダ 3" descr="スライド24.jpg"/>
          <p:cNvPicPr>
            <a:picLocks noChangeAspect="1"/>
          </p:cNvPicPr>
          <p:nvPr/>
        </p:nvPicPr>
        <p:blipFill>
          <a:blip r:embed="rId2"/>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3400" y="0"/>
            <a:ext cx="84201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厚生労働省の戦略研究とは</a:t>
            </a:r>
            <a:r>
              <a:rPr lang="en-US" altLang="ja-JP" b="1" dirty="0" smtClean="0">
                <a:ln w="11430"/>
                <a:solidFill>
                  <a:srgbClr val="000090"/>
                </a:solidFill>
                <a:latin typeface="ＤＦＰ太丸ゴシック体"/>
                <a:ea typeface="ＤＦＰ太丸ゴシック体"/>
                <a:cs typeface="ＤＦＰ太丸ゴシック体"/>
              </a:rPr>
              <a:t>?</a:t>
            </a:r>
            <a:endParaRPr lang="ja-JP" altLang="en-US" b="1" dirty="0">
              <a:ln w="11430"/>
              <a:solidFill>
                <a:srgbClr val="000090"/>
              </a:solidFill>
              <a:latin typeface="ＤＦＰ太丸ゴシック体"/>
              <a:ea typeface="ＤＦＰ太丸ゴシック体"/>
              <a:cs typeface="ＤＦＰ太丸ゴシック体"/>
            </a:endParaRPr>
          </a:p>
        </p:txBody>
      </p:sp>
      <p:sp>
        <p:nvSpPr>
          <p:cNvPr id="5" name="テキスト ボックス 10"/>
          <p:cNvSpPr txBox="1"/>
          <p:nvPr/>
        </p:nvSpPr>
        <p:spPr>
          <a:xfrm>
            <a:off x="152400" y="1689080"/>
            <a:ext cx="9601200" cy="34163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400" dirty="0" smtClean="0">
                <a:latin typeface="ＤＦＰ太丸ゴシック体"/>
                <a:ea typeface="ＤＦＰ太丸ゴシック体"/>
                <a:cs typeface="ＤＦＰ太丸ゴシック体"/>
              </a:rPr>
              <a:t>・国民の健康を維持・増進させるための大型臨床介入研究</a:t>
            </a:r>
            <a:endParaRPr lang="en-US" altLang="ja-JP" sz="2400" dirty="0" smtClean="0">
              <a:latin typeface="ＤＦＰ太丸ゴシック体"/>
              <a:ea typeface="ＤＦＰ太丸ゴシック体"/>
              <a:cs typeface="ＤＦＰ太丸ゴシック体"/>
            </a:endParaRPr>
          </a:p>
          <a:p>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a:t>
            </a:r>
            <a:r>
              <a:rPr lang="ja-JP" altLang="en-US" sz="2400" dirty="0" smtClean="0">
                <a:solidFill>
                  <a:srgbClr val="FF0000"/>
                </a:solidFill>
                <a:latin typeface="ＤＦＰ太丸ゴシック体"/>
                <a:ea typeface="ＤＦＰ太丸ゴシック体"/>
                <a:cs typeface="ＤＦＰ太丸ゴシック体"/>
              </a:rPr>
              <a:t>国民的ニーズが高く</a:t>
            </a:r>
            <a:r>
              <a:rPr lang="ja-JP" altLang="en-US" sz="2400" dirty="0" smtClean="0">
                <a:latin typeface="ＤＦＰ太丸ゴシック体"/>
                <a:ea typeface="ＤＦＰ太丸ゴシック体"/>
                <a:cs typeface="ＤＦＰ太丸ゴシック体"/>
              </a:rPr>
              <a:t>、解決を図ることが求められている研究課題</a:t>
            </a:r>
            <a:endParaRPr lang="en-US" altLang="ja-JP" sz="2400" dirty="0" smtClean="0">
              <a:latin typeface="ＤＦＰ太丸ゴシック体"/>
              <a:ea typeface="ＤＦＰ太丸ゴシック体"/>
              <a:cs typeface="ＤＦＰ太丸ゴシック体"/>
            </a:endParaRPr>
          </a:p>
          <a:p>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a:t>
            </a:r>
            <a:r>
              <a:rPr lang="ja-JP" altLang="en-US" sz="2400" dirty="0" smtClean="0">
                <a:solidFill>
                  <a:srgbClr val="FF0000"/>
                </a:solidFill>
                <a:latin typeface="ＤＦＰ太丸ゴシック体"/>
                <a:ea typeface="ＤＦＰ太丸ゴシック体"/>
                <a:cs typeface="ＤＦＰ太丸ゴシック体"/>
              </a:rPr>
              <a:t>医療政策</a:t>
            </a:r>
            <a:r>
              <a:rPr lang="ja-JP" altLang="en-US" sz="2400" dirty="0" smtClean="0">
                <a:solidFill>
                  <a:schemeClr val="tx1"/>
                </a:solidFill>
                <a:latin typeface="ＤＦＰ太丸ゴシック体"/>
                <a:ea typeface="ＤＦＰ太丸ゴシック体"/>
                <a:cs typeface="ＤＦＰ太丸ゴシック体"/>
              </a:rPr>
              <a:t>の</a:t>
            </a:r>
            <a:r>
              <a:rPr lang="ja-JP" altLang="en-US" sz="2400" dirty="0" smtClean="0">
                <a:latin typeface="ＤＦＰ太丸ゴシック体"/>
                <a:ea typeface="ＤＦＰ太丸ゴシック体"/>
                <a:cs typeface="ＤＦＰ太丸ゴシック体"/>
              </a:rPr>
              <a:t>立案に資する科学的エビデンスを創出が目標</a:t>
            </a:r>
            <a:endParaRPr lang="en-US" altLang="ja-JP" sz="2400" dirty="0" smtClean="0">
              <a:latin typeface="ＤＦＰ太丸ゴシック体"/>
              <a:ea typeface="ＤＦＰ太丸ゴシック体"/>
              <a:cs typeface="ＤＦＰ太丸ゴシック体"/>
            </a:endParaRPr>
          </a:p>
          <a:p>
            <a:endParaRPr kumimoji="1"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・研究計画デザイ</a:t>
            </a:r>
            <a:r>
              <a:rPr lang="ja-JP" altLang="en-US" sz="2400" dirty="0" smtClean="0">
                <a:solidFill>
                  <a:srgbClr val="000000"/>
                </a:solidFill>
                <a:latin typeface="ＤＦＰ太丸ゴシック体"/>
                <a:ea typeface="ＤＦＰ太丸ゴシック体"/>
                <a:cs typeface="ＤＦＰ太丸ゴシック体"/>
              </a:rPr>
              <a:t>ンを</a:t>
            </a:r>
            <a:r>
              <a:rPr lang="ja-JP" altLang="en-US" sz="2400" dirty="0" smtClean="0">
                <a:solidFill>
                  <a:srgbClr val="FF0000"/>
                </a:solidFill>
                <a:latin typeface="ＤＦＰ太丸ゴシック体"/>
                <a:ea typeface="ＤＦＰ太丸ゴシック体"/>
                <a:cs typeface="ＤＦＰ太丸ゴシック体"/>
              </a:rPr>
              <a:t>厚労省が定めた</a:t>
            </a:r>
            <a:r>
              <a:rPr lang="ja-JP" altLang="en-US" sz="2400" dirty="0" smtClean="0">
                <a:latin typeface="ＤＦＰ太丸ゴシック体"/>
                <a:ea typeface="ＤＦＰ太丸ゴシック体"/>
                <a:cs typeface="ＤＦＰ太丸ゴシック体"/>
              </a:rPr>
              <a:t>うえで、研究者を募集</a:t>
            </a:r>
            <a:endParaRPr lang="en-US" altLang="ja-JP" sz="2400" dirty="0" smtClean="0">
              <a:latin typeface="ＤＦＰ太丸ゴシック体"/>
              <a:ea typeface="ＤＦＰ太丸ゴシック体"/>
              <a:cs typeface="ＤＦＰ太丸ゴシック体"/>
            </a:endParaRPr>
          </a:p>
          <a:p>
            <a:endParaRPr kumimoji="1"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・研究期間　５年間　予算：</a:t>
            </a:r>
            <a:r>
              <a:rPr lang="ja-JP" altLang="en-US" sz="2400" dirty="0" smtClean="0">
                <a:solidFill>
                  <a:srgbClr val="FF0000"/>
                </a:solidFill>
                <a:latin typeface="ＤＦＰ太丸ゴシック体"/>
                <a:ea typeface="ＤＦＰ太丸ゴシック体"/>
                <a:cs typeface="ＤＦＰ太丸ゴシック体"/>
              </a:rPr>
              <a:t>１億</a:t>
            </a:r>
            <a:r>
              <a:rPr lang="en-US" altLang="ja-JP" sz="2400" dirty="0" smtClean="0">
                <a:solidFill>
                  <a:srgbClr val="FF0000"/>
                </a:solidFill>
                <a:latin typeface="ＤＦＰ太丸ゴシック体"/>
                <a:ea typeface="ＤＦＰ太丸ゴシック体"/>
                <a:cs typeface="ＤＦＰ太丸ゴシック体"/>
              </a:rPr>
              <a:t>5000</a:t>
            </a:r>
            <a:r>
              <a:rPr lang="ja-JP" altLang="en-US" sz="2400" dirty="0" smtClean="0">
                <a:solidFill>
                  <a:srgbClr val="FF0000"/>
                </a:solidFill>
                <a:latin typeface="ＤＦＰ太丸ゴシック体"/>
                <a:ea typeface="ＤＦＰ太丸ゴシック体"/>
                <a:cs typeface="ＤＦＰ太丸ゴシック体"/>
              </a:rPr>
              <a:t>万円？</a:t>
            </a: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年</a:t>
            </a: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５年</a:t>
            </a:r>
            <a:endParaRPr kumimoji="1" lang="ja-JP" altLang="en-US" sz="2400" dirty="0">
              <a:latin typeface="ＤＦＰ太丸ゴシック体"/>
              <a:ea typeface="ＤＦＰ太丸ゴシック体"/>
              <a:cs typeface="ＤＦＰ太丸ゴシック体"/>
            </a:endParaRPr>
          </a:p>
        </p:txBody>
      </p:sp>
      <p:sp>
        <p:nvSpPr>
          <p:cNvPr id="6" name="正方形/長方形 5"/>
          <p:cNvSpPr/>
          <p:nvPr/>
        </p:nvSpPr>
        <p:spPr>
          <a:xfrm>
            <a:off x="206653" y="5791200"/>
            <a:ext cx="9623147" cy="584776"/>
          </a:xfrm>
          <a:prstGeom prst="rect">
            <a:avLst/>
          </a:prstGeom>
          <a:solidFill>
            <a:srgbClr val="FFFF00"/>
          </a:solidFill>
          <a:ln>
            <a:solidFill>
              <a:schemeClr val="tx1"/>
            </a:solidFill>
          </a:ln>
        </p:spPr>
        <p:txBody>
          <a:bodyPr wrap="none">
            <a:spAutoFit/>
          </a:bodyPr>
          <a:lstStyle/>
          <a:p>
            <a:r>
              <a:rPr lang="ja-JP" altLang="en-US" sz="3200" dirty="0" smtClean="0">
                <a:solidFill>
                  <a:srgbClr val="FF0000"/>
                </a:solidFill>
                <a:latin typeface="ＤＦＰ太丸ゴシック体"/>
                <a:ea typeface="ＤＦＰ太丸ゴシック体"/>
                <a:cs typeface="ＤＦＰ太丸ゴシック体"/>
              </a:rPr>
              <a:t>医療政策</a:t>
            </a:r>
            <a:r>
              <a:rPr lang="ja-JP" altLang="en-US" sz="3200" dirty="0" smtClean="0">
                <a:latin typeface="ＤＦＰ太丸ゴシック体"/>
                <a:ea typeface="ＤＦＰ太丸ゴシック体"/>
                <a:cs typeface="ＤＦＰ太丸ゴシック体"/>
              </a:rPr>
              <a:t>につながる結果が求められる大型臨床研究</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3400" y="0"/>
            <a:ext cx="84201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6000" b="1" dirty="0" smtClean="0">
                <a:ln w="11430"/>
                <a:solidFill>
                  <a:srgbClr val="000090"/>
                </a:solidFill>
                <a:latin typeface="ＤＦＰ太丸ゴシック体"/>
                <a:ea typeface="ＤＦＰ太丸ゴシック体"/>
                <a:cs typeface="ＤＦＰ太丸ゴシック体"/>
              </a:rPr>
              <a:t>過去の戦略研究</a:t>
            </a:r>
            <a:endParaRPr lang="ja-JP" altLang="en-US" sz="6000" b="1" dirty="0">
              <a:ln w="11430"/>
              <a:solidFill>
                <a:srgbClr val="000090"/>
              </a:solidFill>
              <a:latin typeface="ＤＦＰ太丸ゴシック体"/>
              <a:ea typeface="ＤＦＰ太丸ゴシック体"/>
              <a:cs typeface="ＤＦＰ太丸ゴシック体"/>
            </a:endParaRPr>
          </a:p>
        </p:txBody>
      </p:sp>
      <p:sp>
        <p:nvSpPr>
          <p:cNvPr id="5" name="テキスト ボックス 10"/>
          <p:cNvSpPr txBox="1"/>
          <p:nvPr/>
        </p:nvSpPr>
        <p:spPr>
          <a:xfrm>
            <a:off x="2743200" y="1371600"/>
            <a:ext cx="4134465" cy="3493264"/>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spcAft>
                <a:spcPts val="1800"/>
              </a:spcAft>
            </a:pPr>
            <a:r>
              <a:rPr kumimoji="1" lang="ja-JP" altLang="en-US" sz="4400" dirty="0" smtClean="0">
                <a:latin typeface="ＤＦＰ太丸ゴシック体"/>
                <a:ea typeface="ＤＦＰ太丸ゴシック体"/>
                <a:cs typeface="ＤＦＰ太丸ゴシック体"/>
              </a:rPr>
              <a:t>・糖尿病</a:t>
            </a:r>
            <a:endParaRPr kumimoji="1" lang="en-US" altLang="ja-JP" sz="4400" dirty="0" smtClean="0">
              <a:latin typeface="ＤＦＰ太丸ゴシック体"/>
              <a:ea typeface="ＤＦＰ太丸ゴシック体"/>
              <a:cs typeface="ＤＦＰ太丸ゴシック体"/>
            </a:endParaRPr>
          </a:p>
          <a:p>
            <a:pPr>
              <a:spcAft>
                <a:spcPts val="1800"/>
              </a:spcAft>
            </a:pPr>
            <a:r>
              <a:rPr lang="ja-JP" altLang="en-US" sz="4400" dirty="0" smtClean="0">
                <a:latin typeface="ＤＦＰ太丸ゴシック体"/>
                <a:ea typeface="ＤＦＰ太丸ゴシック体"/>
                <a:cs typeface="ＤＦＰ太丸ゴシック体"/>
              </a:rPr>
              <a:t>・自殺関連うつ</a:t>
            </a:r>
            <a:endParaRPr lang="en-US" altLang="ja-JP" sz="4400" dirty="0" smtClean="0">
              <a:latin typeface="ＤＦＰ太丸ゴシック体"/>
              <a:ea typeface="ＤＦＰ太丸ゴシック体"/>
              <a:cs typeface="ＤＦＰ太丸ゴシック体"/>
            </a:endParaRPr>
          </a:p>
          <a:p>
            <a:pPr>
              <a:spcAft>
                <a:spcPts val="1800"/>
              </a:spcAft>
            </a:pPr>
            <a:r>
              <a:rPr kumimoji="1" lang="ja-JP" altLang="en-US" sz="4400" dirty="0" smtClean="0">
                <a:latin typeface="ＤＦＰ太丸ゴシック体"/>
                <a:ea typeface="ＤＦＰ太丸ゴシック体"/>
                <a:cs typeface="ＤＦＰ太丸ゴシック体"/>
              </a:rPr>
              <a:t>・がん</a:t>
            </a:r>
            <a:endParaRPr kumimoji="1" lang="en-US" altLang="ja-JP" sz="4400" dirty="0" smtClean="0">
              <a:latin typeface="ＤＦＰ太丸ゴシック体"/>
              <a:ea typeface="ＤＦＰ太丸ゴシック体"/>
              <a:cs typeface="ＤＦＰ太丸ゴシック体"/>
            </a:endParaRPr>
          </a:p>
          <a:p>
            <a:pPr>
              <a:spcAft>
                <a:spcPts val="1800"/>
              </a:spcAft>
            </a:pPr>
            <a:r>
              <a:rPr lang="ja-JP" altLang="en-US" sz="4400" dirty="0" smtClean="0">
                <a:latin typeface="ＤＦＰ太丸ゴシック体"/>
                <a:ea typeface="ＤＦＰ太丸ゴシック体"/>
                <a:cs typeface="ＤＦＰ太丸ゴシック体"/>
              </a:rPr>
              <a:t>・腎臓病</a:t>
            </a:r>
            <a:endParaRPr kumimoji="1" lang="ja-JP" altLang="en-US" sz="4400" dirty="0">
              <a:latin typeface="ＤＦＰ太丸ゴシック体"/>
              <a:ea typeface="ＤＦＰ太丸ゴシック体"/>
              <a:cs typeface="ＤＦＰ太丸ゴシック体"/>
            </a:endParaRPr>
          </a:p>
        </p:txBody>
      </p:sp>
      <p:sp>
        <p:nvSpPr>
          <p:cNvPr id="6" name="正方形/長方形 5"/>
          <p:cNvSpPr/>
          <p:nvPr/>
        </p:nvSpPr>
        <p:spPr>
          <a:xfrm>
            <a:off x="457200" y="5638800"/>
            <a:ext cx="9430896" cy="646331"/>
          </a:xfrm>
          <a:prstGeom prst="rect">
            <a:avLst/>
          </a:prstGeom>
          <a:solidFill>
            <a:srgbClr val="FFFF00"/>
          </a:solidFill>
          <a:ln>
            <a:solidFill>
              <a:schemeClr val="tx1"/>
            </a:solidFill>
          </a:ln>
        </p:spPr>
        <p:txBody>
          <a:bodyPr wrap="none">
            <a:spAutoFit/>
          </a:bodyPr>
          <a:lstStyle/>
          <a:p>
            <a:r>
              <a:rPr lang="en-US" altLang="ja-JP" sz="3600" dirty="0" smtClean="0">
                <a:latin typeface="ＤＦＰ太丸ゴシック体"/>
                <a:ea typeface="ＤＦＰ太丸ゴシック体"/>
                <a:cs typeface="ＤＦＰ太丸ゴシック体"/>
              </a:rPr>
              <a:t>2010</a:t>
            </a:r>
            <a:r>
              <a:rPr lang="ja-JP" altLang="en-US" sz="3600" dirty="0" smtClean="0">
                <a:latin typeface="ＤＦＰ太丸ゴシック体"/>
                <a:ea typeface="ＤＦＰ太丸ゴシック体"/>
                <a:cs typeface="ＤＦＰ太丸ゴシック体"/>
              </a:rPr>
              <a:t>年度のテーマは</a:t>
            </a:r>
            <a:r>
              <a:rPr lang="ja-JP" altLang="en-US" sz="3600" dirty="0" smtClean="0">
                <a:solidFill>
                  <a:srgbClr val="FF0000"/>
                </a:solidFill>
                <a:latin typeface="ＤＦＰ太丸ゴシック体"/>
                <a:ea typeface="ＤＦＰ太丸ゴシック体"/>
                <a:cs typeface="ＤＦＰ太丸ゴシック体"/>
              </a:rPr>
              <a:t>母子保健課題</a:t>
            </a:r>
            <a:r>
              <a:rPr lang="ja-JP" altLang="en-US" sz="3600" dirty="0" smtClean="0">
                <a:latin typeface="ＤＦＰ太丸ゴシック体"/>
                <a:ea typeface="ＤＦＰ太丸ゴシック体"/>
                <a:cs typeface="ＤＦＰ太丸ゴシック体"/>
              </a:rPr>
              <a:t>に決定！</a:t>
            </a:r>
            <a:endParaRPr lang="ja-JP" altLang="en-US" sz="36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3400" y="0"/>
            <a:ext cx="84201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48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周産期医療戦略研究の目標</a:t>
            </a:r>
            <a:endParaRPr lang="ja-JP" altLang="en-US" sz="4800"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5" name="テキスト ボックス 10"/>
          <p:cNvSpPr txBox="1"/>
          <p:nvPr/>
        </p:nvSpPr>
        <p:spPr>
          <a:xfrm>
            <a:off x="304800" y="2209800"/>
            <a:ext cx="9417963" cy="193899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4000" dirty="0" smtClean="0">
                <a:latin typeface="ＤＦＰ太丸ゴシック体"/>
                <a:ea typeface="ＤＦＰ太丸ゴシック体"/>
                <a:cs typeface="ＤＦＰ太丸ゴシック体"/>
              </a:rPr>
              <a:t>・国民が望む周産期医療の治療成績向上</a:t>
            </a:r>
            <a:endParaRPr kumimoji="1" lang="en-US" altLang="ja-JP" sz="4000" dirty="0" smtClean="0">
              <a:latin typeface="ＤＦＰ太丸ゴシック体"/>
              <a:ea typeface="ＤＦＰ太丸ゴシック体"/>
              <a:cs typeface="ＤＦＰ太丸ゴシック体"/>
            </a:endParaRPr>
          </a:p>
          <a:p>
            <a:endParaRPr lang="en-US" altLang="ja-JP" sz="4000" dirty="0" smtClean="0">
              <a:latin typeface="ＤＦＰ太丸ゴシック体"/>
              <a:ea typeface="ＤＦＰ太丸ゴシック体"/>
              <a:cs typeface="ＤＦＰ太丸ゴシック体"/>
            </a:endParaRPr>
          </a:p>
          <a:p>
            <a:r>
              <a:rPr kumimoji="1" lang="ja-JP" altLang="en-US" sz="4000" dirty="0" smtClean="0">
                <a:latin typeface="ＤＦＰ太丸ゴシック体"/>
                <a:ea typeface="ＤＦＰ太丸ゴシック体"/>
                <a:cs typeface="ＤＦＰ太丸ゴシック体"/>
              </a:rPr>
              <a:t>・</a:t>
            </a:r>
            <a:r>
              <a:rPr kumimoji="1" lang="ja-JP" altLang="en-US" sz="4000" dirty="0" smtClean="0">
                <a:solidFill>
                  <a:srgbClr val="FF0000"/>
                </a:solidFill>
                <a:latin typeface="ＤＦＰ太丸ゴシック体"/>
                <a:ea typeface="ＤＦＰ太丸ゴシック体"/>
                <a:cs typeface="ＤＦＰ太丸ゴシック体"/>
              </a:rPr>
              <a:t>医療政策への提案</a:t>
            </a:r>
            <a:endParaRPr kumimoji="1" lang="ja-JP" altLang="en-US" sz="4000" dirty="0">
              <a:solidFill>
                <a:srgbClr val="FF0000"/>
              </a:solidFill>
              <a:latin typeface="ＤＦＰ太丸ゴシック体"/>
              <a:ea typeface="ＤＦＰ太丸ゴシック体"/>
              <a:cs typeface="ＤＦＰ太丸ゴシック体"/>
            </a:endParaRPr>
          </a:p>
        </p:txBody>
      </p:sp>
      <p:sp>
        <p:nvSpPr>
          <p:cNvPr id="6" name="正方形/長方形 5"/>
          <p:cNvSpPr/>
          <p:nvPr/>
        </p:nvSpPr>
        <p:spPr>
          <a:xfrm>
            <a:off x="381000" y="4876800"/>
            <a:ext cx="9220200" cy="1569660"/>
          </a:xfrm>
          <a:prstGeom prst="rect">
            <a:avLst/>
          </a:prstGeom>
          <a:solidFill>
            <a:srgbClr val="FFFF00"/>
          </a:solidFill>
          <a:ln>
            <a:solidFill>
              <a:schemeClr val="tx1"/>
            </a:solidFill>
          </a:ln>
        </p:spPr>
        <p:txBody>
          <a:bodyPr wrap="square">
            <a:spAutoFit/>
          </a:bodyPr>
          <a:lstStyle/>
          <a:p>
            <a:r>
              <a:rPr lang="ja-JP" altLang="en-US" sz="3200" dirty="0" smtClean="0">
                <a:latin typeface="ＤＦＰ太丸ゴシック体"/>
                <a:ea typeface="ＤＦＰ太丸ゴシック体"/>
                <a:cs typeface="ＤＦＰ太丸ゴシック体"/>
              </a:rPr>
              <a:t>周産期医療をモデルに他の医療でも応用できるような</a:t>
            </a:r>
            <a:r>
              <a:rPr lang="ja-JP" altLang="en-US" sz="3200" dirty="0" smtClean="0">
                <a:solidFill>
                  <a:srgbClr val="FF0000"/>
                </a:solidFill>
                <a:latin typeface="ＤＦＰ太丸ゴシック体"/>
                <a:ea typeface="ＤＦＰ太丸ゴシック体"/>
                <a:cs typeface="ＤＦＰ太丸ゴシック体"/>
              </a:rPr>
              <a:t>医療政策全体につながる国民へのメッセージ発信</a:t>
            </a:r>
            <a:r>
              <a:rPr lang="ja-JP" altLang="en-US" sz="3200" dirty="0" smtClean="0">
                <a:latin typeface="ＤＦＰ太丸ゴシック体"/>
                <a:ea typeface="ＤＦＰ太丸ゴシック体"/>
                <a:cs typeface="ＤＦＰ太丸ゴシック体"/>
              </a:rPr>
              <a:t>を求められている？！</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915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solidFill>
                  <a:srgbClr val="000090"/>
                </a:solidFill>
                <a:latin typeface="ＤＦＰ太丸ゴシック体"/>
                <a:ea typeface="ＤＦＰ太丸ゴシック体"/>
                <a:cs typeface="ＤＦＰ太丸ゴシック体"/>
              </a:rPr>
              <a:t>厚労省と</a:t>
            </a:r>
            <a:r>
              <a:rPr lang="ja-JP" altLang="en-US" sz="5400" b="1" dirty="0" smtClean="0">
                <a:ln w="11430"/>
                <a:solidFill>
                  <a:srgbClr val="000090"/>
                </a:solidFill>
                <a:latin typeface="ＤＦＰ太丸ゴシック体"/>
                <a:ea typeface="ＤＦＰ太丸ゴシック体"/>
                <a:cs typeface="ＤＦＰ太丸ゴシック体"/>
              </a:rPr>
              <a:t>協議</a:t>
            </a:r>
            <a:r>
              <a:rPr lang="ja-JP" altLang="en-US" sz="5400" b="1" dirty="0" smtClean="0">
                <a:ln w="11430"/>
                <a:solidFill>
                  <a:srgbClr val="000090"/>
                </a:solidFill>
                <a:latin typeface="ＤＦＰ太丸ゴシック体"/>
                <a:ea typeface="ＤＦＰ太丸ゴシック体"/>
                <a:cs typeface="ＤＦＰ太丸ゴシック体"/>
              </a:rPr>
              <a:t>した</a:t>
            </a:r>
            <a:r>
              <a:rPr lang="ja-JP" altLang="en-US" sz="5400" b="1" dirty="0" smtClean="0">
                <a:ln w="11430"/>
                <a:solidFill>
                  <a:srgbClr val="000090"/>
                </a:solidFill>
                <a:latin typeface="ＤＦＰ太丸ゴシック体"/>
                <a:ea typeface="ＤＦＰ太丸ゴシック体"/>
                <a:cs typeface="ＤＦＰ太丸ゴシック体"/>
              </a:rPr>
              <a:t>研究</a:t>
            </a:r>
            <a:r>
              <a:rPr lang="ja-JP" altLang="en-US" sz="5400" b="1" dirty="0" smtClean="0">
                <a:ln w="11430"/>
                <a:solidFill>
                  <a:srgbClr val="000090"/>
                </a:solidFill>
                <a:latin typeface="ＤＦＰ太丸ゴシック体"/>
                <a:ea typeface="ＤＦＰ太丸ゴシック体"/>
                <a:cs typeface="ＤＦＰ太丸ゴシック体"/>
              </a:rPr>
              <a:t>の概要</a:t>
            </a:r>
            <a:endParaRPr lang="ja-JP" altLang="en-US" sz="5400" b="1" dirty="0">
              <a:ln w="11430"/>
              <a:solidFill>
                <a:srgbClr val="000090"/>
              </a:solidFill>
              <a:latin typeface="ＤＦＰ太丸ゴシック体"/>
              <a:ea typeface="ＤＦＰ太丸ゴシック体"/>
              <a:cs typeface="ＤＦＰ太丸ゴシック体"/>
            </a:endParaRPr>
          </a:p>
        </p:txBody>
      </p:sp>
      <p:sp>
        <p:nvSpPr>
          <p:cNvPr id="9" name="正方形/長方形 8"/>
          <p:cNvSpPr/>
          <p:nvPr/>
        </p:nvSpPr>
        <p:spPr>
          <a:xfrm>
            <a:off x="609600" y="1295400"/>
            <a:ext cx="8686800" cy="5262980"/>
          </a:xfrm>
          <a:prstGeom prst="rect">
            <a:avLst/>
          </a:prstGeom>
        </p:spPr>
        <p:txBody>
          <a:bodyPr wrap="square">
            <a:spAutoFit/>
          </a:bodyPr>
          <a:lstStyle/>
          <a:p>
            <a:r>
              <a:rPr lang="ja-JP" altLang="en-US" sz="2800" dirty="0" smtClean="0">
                <a:latin typeface="ＤＦＰ太丸ゴシック体"/>
                <a:ea typeface="ＤＦＰ太丸ゴシック体"/>
                <a:cs typeface="ＤＦＰ太丸ゴシック体"/>
              </a:rPr>
              <a:t>・データベース解析によると、極低出生体重児の治療成績には</a:t>
            </a:r>
            <a:r>
              <a:rPr lang="ja-JP" altLang="en-US" sz="2800" dirty="0" smtClean="0">
                <a:solidFill>
                  <a:srgbClr val="FF0000"/>
                </a:solidFill>
                <a:latin typeface="ＤＦＰ太丸ゴシック体"/>
                <a:ea typeface="ＤＦＰ太丸ゴシック体"/>
                <a:cs typeface="ＤＦＰ太丸ゴシック体"/>
              </a:rPr>
              <a:t>施設間差</a:t>
            </a:r>
            <a:r>
              <a:rPr lang="ja-JP" altLang="en-US" sz="2800" dirty="0" smtClean="0">
                <a:latin typeface="ＤＦＰ太丸ゴシック体"/>
                <a:ea typeface="ＤＦＰ太丸ゴシック体"/>
                <a:cs typeface="ＤＦＰ太丸ゴシック体"/>
              </a:rPr>
              <a:t>が認められ、</a:t>
            </a:r>
            <a:r>
              <a:rPr lang="ja-JP" altLang="en-US" sz="2800" dirty="0" smtClean="0">
                <a:solidFill>
                  <a:srgbClr val="FF0000"/>
                </a:solidFill>
                <a:latin typeface="ＤＦＰ太丸ゴシック体"/>
                <a:ea typeface="ＤＦＰ太丸ゴシック体"/>
                <a:cs typeface="ＤＦＰ太丸ゴシック体"/>
              </a:rPr>
              <a:t>施設毎の診療内容の違い</a:t>
            </a:r>
            <a:r>
              <a:rPr lang="ja-JP" altLang="en-US" sz="2800" dirty="0" smtClean="0">
                <a:latin typeface="ＤＦＰ太丸ゴシック体"/>
                <a:ea typeface="ＤＦＰ太丸ゴシック体"/>
                <a:cs typeface="ＤＦＰ太丸ゴシック体"/>
              </a:rPr>
              <a:t>が原因と分析。</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a:t>
            </a:r>
            <a:r>
              <a:rPr lang="ja-JP" altLang="en-US" sz="2800" dirty="0" smtClean="0">
                <a:solidFill>
                  <a:srgbClr val="FF0000"/>
                </a:solidFill>
                <a:latin typeface="ＤＦＰ太丸ゴシック体"/>
                <a:ea typeface="ＤＦＰ太丸ゴシック体"/>
                <a:cs typeface="ＤＦＰ太丸ゴシック体"/>
              </a:rPr>
              <a:t>施設間差の是正</a:t>
            </a:r>
            <a:r>
              <a:rPr lang="ja-JP" altLang="en-US" sz="2800" dirty="0" smtClean="0">
                <a:latin typeface="ＤＦＰ太丸ゴシック体"/>
                <a:ea typeface="ＤＦＰ太丸ゴシック体"/>
                <a:cs typeface="ＤＦＰ太丸ゴシック体"/>
              </a:rPr>
              <a:t>および全体の</a:t>
            </a:r>
            <a:r>
              <a:rPr lang="ja-JP" altLang="en-US" sz="2800" dirty="0" smtClean="0">
                <a:solidFill>
                  <a:srgbClr val="FF0000"/>
                </a:solidFill>
                <a:latin typeface="ＤＦＰ太丸ゴシック体"/>
                <a:ea typeface="ＤＦＰ太丸ゴシック体"/>
                <a:cs typeface="ＤＦＰ太丸ゴシック体"/>
              </a:rPr>
              <a:t>治療レベルの向上</a:t>
            </a:r>
            <a:r>
              <a:rPr lang="ja-JP" altLang="en-US" sz="2800" dirty="0" smtClean="0">
                <a:latin typeface="ＤＦＰ太丸ゴシック体"/>
                <a:ea typeface="ＤＦＰ太丸ゴシック体"/>
                <a:cs typeface="ＤＦＰ太丸ゴシック体"/>
              </a:rPr>
              <a:t>には根拠に基づいた</a:t>
            </a:r>
            <a:r>
              <a:rPr lang="ja-JP" altLang="en-US" sz="2800" dirty="0" smtClean="0">
                <a:solidFill>
                  <a:srgbClr val="FF0000"/>
                </a:solidFill>
                <a:latin typeface="ＤＦＰ太丸ゴシック体"/>
                <a:ea typeface="ＤＦＰ太丸ゴシック体"/>
                <a:cs typeface="ＤＦＰ太丸ゴシック体"/>
              </a:rPr>
              <a:t>標準的な治療</a:t>
            </a:r>
            <a:r>
              <a:rPr lang="ja-JP" altLang="en-US" sz="2800" dirty="0" smtClean="0">
                <a:latin typeface="ＤＦＰ太丸ゴシック体"/>
                <a:ea typeface="ＤＦＰ太丸ゴシック体"/>
                <a:cs typeface="ＤＦＰ太丸ゴシック体"/>
              </a:rPr>
              <a:t>の導入が必要。</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a:t>
            </a:r>
            <a:r>
              <a:rPr lang="en-US" sz="2800" dirty="0" smtClean="0">
                <a:latin typeface="ＤＦＰ太丸ゴシック体"/>
                <a:ea typeface="ＤＦＰ太丸ゴシック体"/>
                <a:cs typeface="ＤＦＰ太丸ゴシック体"/>
              </a:rPr>
              <a:t>NICU</a:t>
            </a:r>
            <a:r>
              <a:rPr lang="ja-JP" altLang="en-US" sz="2800" dirty="0" smtClean="0">
                <a:latin typeface="ＤＦＰ太丸ゴシック体"/>
                <a:ea typeface="ＤＦＰ太丸ゴシック体"/>
                <a:cs typeface="ＤＦＰ太丸ゴシック体"/>
              </a:rPr>
              <a:t>病床は</a:t>
            </a:r>
            <a:r>
              <a:rPr lang="ja-JP" altLang="en-US" sz="2800" dirty="0" smtClean="0">
                <a:solidFill>
                  <a:srgbClr val="FF0000"/>
                </a:solidFill>
                <a:latin typeface="ＤＦＰ太丸ゴシック体"/>
                <a:ea typeface="ＤＦＰ太丸ゴシック体"/>
                <a:cs typeface="ＤＦＰ太丸ゴシック体"/>
              </a:rPr>
              <a:t>増床</a:t>
            </a:r>
            <a:r>
              <a:rPr lang="ja-JP" altLang="en-US" sz="2800" dirty="0" smtClean="0">
                <a:latin typeface="ＤＦＰ太丸ゴシック体"/>
                <a:ea typeface="ＤＦＰ太丸ゴシック体"/>
                <a:cs typeface="ＤＦＰ太丸ゴシック体"/>
              </a:rPr>
              <a:t>予定にあるが、それを運用する</a:t>
            </a:r>
            <a:r>
              <a:rPr lang="ja-JP" altLang="en-US" sz="2800" dirty="0" smtClean="0">
                <a:solidFill>
                  <a:srgbClr val="FF0000"/>
                </a:solidFill>
                <a:latin typeface="ＤＦＰ太丸ゴシック体"/>
                <a:ea typeface="ＤＦＰ太丸ゴシック体"/>
                <a:cs typeface="ＤＦＰ太丸ゴシック体"/>
              </a:rPr>
              <a:t>医療者の育成・組織体制の整備</a:t>
            </a:r>
            <a:r>
              <a:rPr lang="ja-JP" altLang="en-US" sz="2800" dirty="0" smtClean="0">
                <a:latin typeface="ＤＦＰ太丸ゴシック体"/>
                <a:ea typeface="ＤＦＰ太丸ゴシック体"/>
                <a:cs typeface="ＤＦＰ太丸ゴシック体"/>
              </a:rPr>
              <a:t>は急務。</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・医療資源を十分に活用していくために</a:t>
            </a:r>
            <a:r>
              <a:rPr lang="ja-JP" altLang="en-US" sz="2800" dirty="0" smtClean="0">
                <a:solidFill>
                  <a:srgbClr val="FF0000"/>
                </a:solidFill>
                <a:latin typeface="ＤＦＰ太丸ゴシック体"/>
                <a:ea typeface="ＤＦＰ太丸ゴシック体"/>
                <a:cs typeface="ＤＦＰ太丸ゴシック体"/>
              </a:rPr>
              <a:t>医療組織体制の問題点を認識し改善</a:t>
            </a:r>
            <a:r>
              <a:rPr lang="ja-JP" altLang="en-US" sz="2800" dirty="0" smtClean="0">
                <a:latin typeface="ＤＦＰ太丸ゴシック体"/>
                <a:ea typeface="ＤＦＰ太丸ゴシック体"/>
                <a:cs typeface="ＤＦＰ太丸ゴシック体"/>
              </a:rPr>
              <a:t>することが必要。</a:t>
            </a:r>
            <a:endParaRPr lang="ja-JP" altLang="en-US" sz="28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3400" y="-228600"/>
            <a:ext cx="87249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4800" b="1" dirty="0" smtClean="0">
                <a:ln w="11430"/>
                <a:solidFill>
                  <a:srgbClr val="000090"/>
                </a:solidFill>
                <a:latin typeface="ＤＦＰ太丸ゴシック体"/>
                <a:ea typeface="ＤＦＰ太丸ゴシック体"/>
                <a:cs typeface="ＤＦＰ太丸ゴシック体"/>
              </a:rPr>
              <a:t>周産期医療の医療政策への提言</a:t>
            </a:r>
            <a:endParaRPr lang="ja-JP" altLang="en-US" sz="4800" b="1" dirty="0">
              <a:ln w="11430"/>
              <a:solidFill>
                <a:srgbClr val="000090"/>
              </a:solidFill>
              <a:latin typeface="ＤＦＰ太丸ゴシック体"/>
              <a:ea typeface="ＤＦＰ太丸ゴシック体"/>
              <a:cs typeface="ＤＦＰ太丸ゴシック体"/>
            </a:endParaRPr>
          </a:p>
        </p:txBody>
      </p:sp>
      <p:sp>
        <p:nvSpPr>
          <p:cNvPr id="5" name="テキスト ボックス 10"/>
          <p:cNvSpPr txBox="1"/>
          <p:nvPr/>
        </p:nvSpPr>
        <p:spPr>
          <a:xfrm>
            <a:off x="2743200" y="1066800"/>
            <a:ext cx="4800600" cy="34778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4400" dirty="0" smtClean="0">
                <a:latin typeface="ＤＦＰ太丸ゴシック体"/>
                <a:ea typeface="ＤＦＰ太丸ゴシック体"/>
                <a:cs typeface="ＤＦＰ太丸ゴシック体"/>
              </a:rPr>
              <a:t>・医療の標準化</a:t>
            </a:r>
            <a:endParaRPr lang="en-US" altLang="ja-JP" sz="4400" dirty="0" smtClean="0">
              <a:latin typeface="ＤＦＰ太丸ゴシック体"/>
              <a:ea typeface="ＤＦＰ太丸ゴシック体"/>
              <a:cs typeface="ＤＦＰ太丸ゴシック体"/>
            </a:endParaRPr>
          </a:p>
          <a:p>
            <a:r>
              <a:rPr lang="ja-JP" altLang="en-US" sz="4400" dirty="0" smtClean="0">
                <a:latin typeface="ＤＦＰ太丸ゴシック体"/>
                <a:ea typeface="ＤＦＰ太丸ゴシック体"/>
                <a:cs typeface="ＤＦＰ太丸ゴシック体"/>
              </a:rPr>
              <a:t>・就業環境</a:t>
            </a:r>
            <a:endParaRPr lang="en-US" altLang="ja-JP" sz="4400" dirty="0" smtClean="0">
              <a:latin typeface="ＤＦＰ太丸ゴシック体"/>
              <a:ea typeface="ＤＦＰ太丸ゴシック体"/>
              <a:cs typeface="ＤＦＰ太丸ゴシック体"/>
            </a:endParaRPr>
          </a:p>
          <a:p>
            <a:r>
              <a:rPr lang="ja-JP" altLang="en-US" sz="4400" dirty="0" smtClean="0">
                <a:latin typeface="ＤＦＰ太丸ゴシック体"/>
                <a:ea typeface="ＤＦＰ太丸ゴシック体"/>
                <a:cs typeface="ＤＦＰ太丸ゴシック体"/>
              </a:rPr>
              <a:t>・人材育成</a:t>
            </a:r>
            <a:endParaRPr lang="en-US" altLang="ja-JP" sz="4400" dirty="0" smtClean="0">
              <a:latin typeface="ＤＦＰ太丸ゴシック体"/>
              <a:ea typeface="ＤＦＰ太丸ゴシック体"/>
              <a:cs typeface="ＤＦＰ太丸ゴシック体"/>
            </a:endParaRPr>
          </a:p>
          <a:p>
            <a:r>
              <a:rPr lang="ja-JP" altLang="en-US" sz="4400" dirty="0" smtClean="0">
                <a:latin typeface="ＤＦＰ太丸ゴシック体"/>
                <a:ea typeface="ＤＦＰ太丸ゴシック体"/>
                <a:cs typeface="ＤＦＰ太丸ゴシック体"/>
              </a:rPr>
              <a:t>・チーム医療</a:t>
            </a:r>
            <a:endParaRPr lang="en-US" altLang="ja-JP" sz="4400" dirty="0" smtClean="0">
              <a:latin typeface="ＤＦＰ太丸ゴシック体"/>
              <a:ea typeface="ＤＦＰ太丸ゴシック体"/>
              <a:cs typeface="ＤＦＰ太丸ゴシック体"/>
            </a:endParaRPr>
          </a:p>
          <a:p>
            <a:r>
              <a:rPr lang="ja-JP" altLang="en-US" sz="4400" dirty="0" smtClean="0">
                <a:latin typeface="ＤＦＰ太丸ゴシック体"/>
                <a:ea typeface="ＤＦＰ太丸ゴシック体"/>
                <a:cs typeface="ＤＦＰ太丸ゴシック体"/>
              </a:rPr>
              <a:t>・地域連携</a:t>
            </a:r>
            <a:endParaRPr lang="en-US" altLang="ja-JP" sz="4400" dirty="0" smtClean="0">
              <a:latin typeface="ＤＦＰ太丸ゴシック体"/>
              <a:ea typeface="ＤＦＰ太丸ゴシック体"/>
              <a:cs typeface="ＤＦＰ太丸ゴシック体"/>
            </a:endParaRPr>
          </a:p>
          <a:p>
            <a:endParaRPr lang="en-US" altLang="ja-JP" sz="4400" dirty="0" smtClean="0">
              <a:latin typeface="ＤＦＰ太丸ゴシック体"/>
              <a:ea typeface="ＤＦＰ太丸ゴシック体"/>
              <a:cs typeface="ＤＦＰ太丸ゴシック体"/>
            </a:endParaRPr>
          </a:p>
        </p:txBody>
      </p:sp>
      <p:sp>
        <p:nvSpPr>
          <p:cNvPr id="6" name="正方形/長方形 5"/>
          <p:cNvSpPr/>
          <p:nvPr/>
        </p:nvSpPr>
        <p:spPr>
          <a:xfrm>
            <a:off x="152400" y="4611231"/>
            <a:ext cx="9525000" cy="1938992"/>
          </a:xfrm>
          <a:prstGeom prst="rect">
            <a:avLst/>
          </a:prstGeom>
          <a:solidFill>
            <a:srgbClr val="FFFF00"/>
          </a:solidFill>
          <a:ln>
            <a:solidFill>
              <a:schemeClr val="tx1"/>
            </a:solidFill>
          </a:ln>
        </p:spPr>
        <p:txBody>
          <a:bodyPr wrap="square">
            <a:spAutoFit/>
          </a:bodyPr>
          <a:lstStyle/>
          <a:p>
            <a:r>
              <a:rPr lang="ja-JP" altLang="en-US" sz="2400" dirty="0" smtClean="0">
                <a:latin typeface="ＤＦＰ太丸ゴシック体"/>
                <a:ea typeface="ＤＦＰ太丸ゴシック体"/>
                <a:cs typeface="ＤＦＰ太丸ゴシック体"/>
              </a:rPr>
              <a:t>治療成績をよくするのは１つの治療薬や手術法ではない</a:t>
            </a:r>
            <a:r>
              <a:rPr lang="ja-JP" altLang="en-US" sz="2400" dirty="0" smtClean="0">
                <a:latin typeface="ＤＦＰ太丸ゴシック体"/>
                <a:ea typeface="ＤＦＰ太丸ゴシック体"/>
                <a:cs typeface="ＤＦＰ太丸ゴシック体"/>
              </a:rPr>
              <a:t>？</a:t>
            </a:r>
            <a:endParaRPr lang="en-US" altLang="ja-JP" sz="2400" dirty="0" smtClean="0">
              <a:latin typeface="ＤＦＰ太丸ゴシック体"/>
              <a:ea typeface="ＤＦＰ太丸ゴシック体"/>
              <a:cs typeface="ＤＦＰ太丸ゴシック体"/>
            </a:endParaRPr>
          </a:p>
          <a:p>
            <a:r>
              <a:rPr lang="en-US" altLang="ja-JP" sz="2400" dirty="0" smtClean="0">
                <a:latin typeface="ＤＦＰ太丸ゴシック体"/>
                <a:ea typeface="ＤＦＰ太丸ゴシック体"/>
                <a:cs typeface="ＤＦＰ太丸ゴシック体"/>
              </a:rPr>
              <a:t>&lt;</a:t>
            </a:r>
            <a:r>
              <a:rPr lang="ja-JP" altLang="en-US" sz="2400" dirty="0" smtClean="0">
                <a:latin typeface="ＤＦＰ太丸ゴシック体"/>
                <a:ea typeface="ＤＦＰ太丸ゴシック体"/>
                <a:cs typeface="ＤＦＰ太丸ゴシック体"/>
              </a:rPr>
              <a:t>ガイドライン</a:t>
            </a:r>
            <a:r>
              <a:rPr lang="en-US" altLang="ja-JP" sz="2400" dirty="0" smtClean="0">
                <a:latin typeface="ＤＦＰ太丸ゴシック体"/>
                <a:ea typeface="ＤＦＰ太丸ゴシック体"/>
                <a:cs typeface="ＤＦＰ太丸ゴシック体"/>
              </a:rPr>
              <a:t>&gt;</a:t>
            </a:r>
            <a:r>
              <a:rPr lang="ja-JP" altLang="en-US" sz="2400" dirty="0" smtClean="0">
                <a:latin typeface="ＤＦＰ太丸ゴシック体"/>
                <a:ea typeface="ＤＦＰ太丸ゴシック体"/>
                <a:cs typeface="ＤＦＰ太丸ゴシック体"/>
              </a:rPr>
              <a:t>を創れば現場が変わるわけでもない？</a:t>
            </a:r>
            <a:endParaRPr lang="en-US" altLang="ja-JP" sz="2400" dirty="0" smtClean="0">
              <a:latin typeface="ＤＦＰ太丸ゴシック体"/>
              <a:ea typeface="ＤＦＰ太丸ゴシック体"/>
              <a:cs typeface="ＤＦＰ太丸ゴシック体"/>
            </a:endParaRPr>
          </a:p>
          <a:p>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医療者や医療チームの教育や連携を支援することで治療成績はよくなる？ことを周産期医療現場で検証する</a:t>
            </a: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a:t>
            </a:r>
            <a:endParaRPr lang="ja-JP" altLang="en-US" sz="24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0"/>
            <a:ext cx="8915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介入方法の検討ワーキンググループ</a:t>
            </a:r>
            <a:endParaRPr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6" name="正方形/長方形 5"/>
          <p:cNvSpPr/>
          <p:nvPr/>
        </p:nvSpPr>
        <p:spPr>
          <a:xfrm>
            <a:off x="304800" y="990600"/>
            <a:ext cx="9296400" cy="3539430"/>
          </a:xfrm>
          <a:prstGeom prst="rect">
            <a:avLst/>
          </a:prstGeom>
        </p:spPr>
        <p:txBody>
          <a:bodyPr wrap="square">
            <a:spAutoFit/>
          </a:bodyPr>
          <a:lstStyle/>
          <a:p>
            <a:r>
              <a:rPr lang="ja-JP" altLang="en-US" sz="3200" dirty="0" smtClean="0">
                <a:latin typeface="ＤＦＰ太丸ゴシック体"/>
                <a:ea typeface="ＤＦＰ太丸ゴシック体"/>
                <a:cs typeface="ＤＦＰ太丸ゴシック体"/>
              </a:rPr>
              <a:t>三ツ橋</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大阪</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小林</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北海道</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、千葉</a:t>
            </a:r>
            <a:r>
              <a:rPr lang="en-US" altLang="ja-JP"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宮城）</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渡辺</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宮城</a:t>
            </a:r>
            <a:r>
              <a:rPr lang="en-US" sz="3200" dirty="0" smtClean="0">
                <a:latin typeface="ＤＦＰ太丸ゴシック体"/>
                <a:ea typeface="ＤＦＰ太丸ゴシック体"/>
                <a:cs typeface="ＤＦＰ太丸ゴシック体"/>
              </a:rPr>
              <a:t>), </a:t>
            </a:r>
            <a:r>
              <a:rPr lang="ja-JP" altLang="en-US" sz="3200" dirty="0" smtClean="0">
                <a:latin typeface="ＤＦＰ太丸ゴシック体"/>
                <a:ea typeface="ＤＦＰ太丸ゴシック体"/>
                <a:cs typeface="ＤＦＰ太丸ゴシック体"/>
              </a:rPr>
              <a:t>下風</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山形</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金井</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福島</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、西田</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東京</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増本</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東京</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増谷</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埼玉</a:t>
            </a:r>
            <a:r>
              <a:rPr lang="en-US" sz="3200" dirty="0" smtClean="0">
                <a:latin typeface="ＤＦＰ太丸ゴシック体"/>
                <a:ea typeface="ＤＦＰ太丸ゴシック体"/>
                <a:cs typeface="ＤＦＰ太丸ゴシック体"/>
              </a:rPr>
              <a:t>), </a:t>
            </a:r>
            <a:r>
              <a:rPr lang="ja-JP" altLang="en-US" sz="3200" dirty="0" smtClean="0">
                <a:latin typeface="ＤＦＰ太丸ゴシック体"/>
                <a:ea typeface="ＤＦＰ太丸ゴシック体"/>
                <a:cs typeface="ＤＦＰ太丸ゴシック体"/>
              </a:rPr>
              <a:t>山口</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神奈川</a:t>
            </a:r>
            <a:r>
              <a:rPr lang="en-US" sz="3200" dirty="0" smtClean="0">
                <a:latin typeface="ＤＦＰ太丸ゴシック体"/>
                <a:ea typeface="ＤＦＰ太丸ゴシック体"/>
                <a:cs typeface="ＤＦＰ太丸ゴシック体"/>
              </a:rPr>
              <a:t>), </a:t>
            </a:r>
            <a:r>
              <a:rPr lang="ja-JP" altLang="en-US" sz="3200" dirty="0" smtClean="0">
                <a:latin typeface="ＤＦＰ太丸ゴシック体"/>
                <a:ea typeface="ＤＦＰ太丸ゴシック体"/>
                <a:cs typeface="ＤＦＰ太丸ゴシック体"/>
              </a:rPr>
              <a:t>斎藤</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神奈川</a:t>
            </a:r>
            <a:r>
              <a:rPr lang="en-US" sz="3200" dirty="0" smtClean="0">
                <a:latin typeface="ＤＦＰ太丸ゴシック体"/>
                <a:ea typeface="ＤＦＰ太丸ゴシック体"/>
                <a:cs typeface="ＤＦＰ太丸ゴシック体"/>
              </a:rPr>
              <a:t>), </a:t>
            </a:r>
            <a:r>
              <a:rPr lang="ja-JP" altLang="en-US" sz="3200" dirty="0" smtClean="0">
                <a:latin typeface="ＤＦＰ太丸ゴシック体"/>
                <a:ea typeface="ＤＦＰ太丸ゴシック体"/>
                <a:cs typeface="ＤＦＰ太丸ゴシック体"/>
              </a:rPr>
              <a:t>田仲</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神奈川</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、臼田</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新潟</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、杉浦崇</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静岡</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甲斐</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大阪</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、諫山</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大阪</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大橋</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大阪</a:t>
            </a:r>
            <a:r>
              <a:rPr lang="en-US" sz="3200" dirty="0" smtClean="0">
                <a:latin typeface="ＤＦＰ太丸ゴシック体"/>
                <a:ea typeface="ＤＦＰ太丸ゴシック体"/>
                <a:cs typeface="ＤＦＰ太丸ゴシック体"/>
              </a:rPr>
              <a:t>)</a:t>
            </a:r>
            <a:r>
              <a:rPr lang="en-US" altLang="ja-JP"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小谷</a:t>
            </a:r>
            <a:r>
              <a:rPr lang="en-US" altLang="ja-JP"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京都</a:t>
            </a:r>
            <a:r>
              <a:rPr lang="en-US" altLang="ja-JP"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南</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大阪</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田村</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鳥取</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徳増</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鹿児島</a:t>
            </a:r>
            <a:r>
              <a:rPr lang="en-US"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細野</a:t>
            </a:r>
            <a:r>
              <a:rPr lang="en-US" altLang="ja-JP"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東京</a:t>
            </a:r>
            <a:r>
              <a:rPr lang="en-US" altLang="ja-JP" sz="3200" dirty="0" smtClean="0">
                <a:latin typeface="ＤＦＰ太丸ゴシック体"/>
                <a:ea typeface="ＤＦＰ太丸ゴシック体"/>
                <a:cs typeface="ＤＦＰ太丸ゴシック体"/>
              </a:rPr>
              <a:t>)</a:t>
            </a:r>
          </a:p>
          <a:p>
            <a:r>
              <a:rPr lang="ja-JP" altLang="en-US" sz="3200" dirty="0" smtClean="0">
                <a:solidFill>
                  <a:srgbClr val="0000FF"/>
                </a:solidFill>
                <a:latin typeface="ＤＦＰ太丸ゴシック体"/>
                <a:ea typeface="ＤＦＰ太丸ゴシック体"/>
                <a:cs typeface="ＤＦＰ太丸ゴシック体"/>
              </a:rPr>
              <a:t>諏訪</a:t>
            </a:r>
            <a:r>
              <a:rPr lang="en-US" sz="3200" dirty="0" smtClean="0">
                <a:solidFill>
                  <a:srgbClr val="0000FF"/>
                </a:solidFill>
                <a:latin typeface="ＤＦＰ太丸ゴシック体"/>
                <a:ea typeface="ＤＦＰ太丸ゴシック体"/>
                <a:cs typeface="ＤＦＰ太丸ゴシック体"/>
              </a:rPr>
              <a:t>(</a:t>
            </a:r>
            <a:r>
              <a:rPr lang="ja-JP" altLang="en-US" sz="3200" dirty="0" smtClean="0">
                <a:solidFill>
                  <a:srgbClr val="0000FF"/>
                </a:solidFill>
                <a:latin typeface="ＤＦＰ太丸ゴシック体"/>
                <a:ea typeface="ＤＦＰ太丸ゴシック体"/>
                <a:cs typeface="ＤＦＰ太丸ゴシック体"/>
              </a:rPr>
              <a:t>医学書館員</a:t>
            </a:r>
            <a:r>
              <a:rPr lang="en-US" sz="3200" dirty="0" smtClean="0">
                <a:solidFill>
                  <a:srgbClr val="0000FF"/>
                </a:solidFill>
                <a:latin typeface="ＤＦＰ太丸ゴシック体"/>
                <a:ea typeface="ＤＦＰ太丸ゴシック体"/>
                <a:cs typeface="ＤＦＰ太丸ゴシック体"/>
              </a:rPr>
              <a:t>),</a:t>
            </a:r>
            <a:r>
              <a:rPr lang="ja-JP" altLang="en-US" sz="3200" dirty="0" smtClean="0">
                <a:solidFill>
                  <a:srgbClr val="0000FF"/>
                </a:solidFill>
                <a:latin typeface="ＤＦＰ太丸ゴシック体"/>
                <a:ea typeface="ＤＦＰ太丸ゴシック体"/>
                <a:cs typeface="ＤＦＰ太丸ゴシック体"/>
              </a:rPr>
              <a:t>遠藤</a:t>
            </a:r>
            <a:r>
              <a:rPr lang="en-US" altLang="ja-JP" sz="3200" dirty="0" smtClean="0">
                <a:solidFill>
                  <a:srgbClr val="0000FF"/>
                </a:solidFill>
                <a:latin typeface="ＤＦＰ太丸ゴシック体"/>
                <a:ea typeface="ＤＦＰ太丸ゴシック体"/>
                <a:cs typeface="ＤＦＰ太丸ゴシック体"/>
              </a:rPr>
              <a:t>(</a:t>
            </a:r>
            <a:r>
              <a:rPr lang="ja-JP" altLang="en-US" sz="3200" dirty="0" smtClean="0">
                <a:solidFill>
                  <a:srgbClr val="0000FF"/>
                </a:solidFill>
                <a:latin typeface="ＤＦＰ太丸ゴシック体"/>
                <a:ea typeface="ＤＦＰ太丸ゴシック体"/>
                <a:cs typeface="ＤＦＰ太丸ゴシック体"/>
              </a:rPr>
              <a:t>メディバ</a:t>
            </a:r>
            <a:r>
              <a:rPr lang="en-US" altLang="ja-JP" sz="3200" dirty="0" smtClean="0">
                <a:solidFill>
                  <a:srgbClr val="0000FF"/>
                </a:solidFill>
                <a:latin typeface="ＤＦＰ太丸ゴシック体"/>
                <a:ea typeface="ＤＦＰ太丸ゴシック体"/>
                <a:cs typeface="ＤＦＰ太丸ゴシック体"/>
              </a:rPr>
              <a:t>),</a:t>
            </a:r>
            <a:r>
              <a:rPr lang="ja-JP" altLang="en-US" sz="3200" dirty="0" smtClean="0">
                <a:solidFill>
                  <a:srgbClr val="0000FF"/>
                </a:solidFill>
                <a:latin typeface="ＤＦＰ太丸ゴシック体"/>
                <a:ea typeface="ＤＦＰ太丸ゴシック体"/>
                <a:cs typeface="ＤＦＰ太丸ゴシック体"/>
              </a:rPr>
              <a:t>米本</a:t>
            </a:r>
            <a:r>
              <a:rPr lang="en-US" altLang="ja-JP" sz="3200" dirty="0" smtClean="0">
                <a:solidFill>
                  <a:srgbClr val="0000FF"/>
                </a:solidFill>
                <a:latin typeface="ＤＦＰ太丸ゴシック体"/>
                <a:ea typeface="ＤＦＰ太丸ゴシック体"/>
                <a:cs typeface="ＤＦＰ太丸ゴシック体"/>
              </a:rPr>
              <a:t>(</a:t>
            </a:r>
            <a:r>
              <a:rPr lang="ja-JP" altLang="en-US" sz="3200" dirty="0" smtClean="0">
                <a:solidFill>
                  <a:srgbClr val="0000FF"/>
                </a:solidFill>
                <a:latin typeface="ＤＦＰ太丸ゴシック体"/>
                <a:ea typeface="ＤＦＰ太丸ゴシック体"/>
                <a:cs typeface="ＤＦＰ太丸ゴシック体"/>
              </a:rPr>
              <a:t>生物統計</a:t>
            </a:r>
            <a:r>
              <a:rPr lang="en-US" altLang="ja-JP" sz="3200" dirty="0" smtClean="0">
                <a:solidFill>
                  <a:srgbClr val="0000FF"/>
                </a:solidFill>
                <a:latin typeface="ＤＦＰ太丸ゴシック体"/>
                <a:ea typeface="ＤＦＰ太丸ゴシック体"/>
                <a:cs typeface="ＤＦＰ太丸ゴシック体"/>
              </a:rPr>
              <a:t>)</a:t>
            </a:r>
          </a:p>
          <a:p>
            <a:endParaRPr lang="ja-JP" altLang="en-US" sz="3200" dirty="0">
              <a:latin typeface="ＤＦＰ太丸ゴシック体"/>
              <a:ea typeface="ＤＦＰ太丸ゴシック体"/>
              <a:cs typeface="ＤＦＰ太丸ゴシック体"/>
            </a:endParaRPr>
          </a:p>
        </p:txBody>
      </p:sp>
      <p:sp>
        <p:nvSpPr>
          <p:cNvPr id="8" name="TextBox 7"/>
          <p:cNvSpPr txBox="1"/>
          <p:nvPr/>
        </p:nvSpPr>
        <p:spPr>
          <a:xfrm>
            <a:off x="177489" y="5552182"/>
            <a:ext cx="9423711" cy="1077218"/>
          </a:xfrm>
          <a:prstGeom prst="rect">
            <a:avLst/>
          </a:prstGeom>
          <a:solidFill>
            <a:srgbClr val="FFFF00"/>
          </a:solidFill>
          <a:ln>
            <a:solidFill>
              <a:srgbClr val="000000"/>
            </a:solidFill>
          </a:ln>
        </p:spPr>
        <p:txBody>
          <a:bodyPr wrap="none" rtlCol="0">
            <a:spAutoFit/>
          </a:bodyPr>
          <a:lstStyle/>
          <a:p>
            <a:r>
              <a:rPr lang="ja-JP" altLang="en-US" sz="3200" dirty="0" smtClean="0">
                <a:latin typeface="ＤＦＰ太丸ゴシック体"/>
                <a:ea typeface="ＤＦＰ太丸ゴシック体"/>
                <a:cs typeface="ＤＦＰ太丸ゴシック体"/>
              </a:rPr>
              <a:t>新生児科医、臨床統計家、医学図書館員、</a:t>
            </a:r>
            <a:endParaRPr lang="en-US" altLang="ja-JP" sz="3200" dirty="0" smtClean="0">
              <a:latin typeface="ＤＦＰ太丸ゴシック体"/>
              <a:ea typeface="ＤＦＰ太丸ゴシック体"/>
              <a:cs typeface="ＤＦＰ太丸ゴシック体"/>
            </a:endParaRPr>
          </a:p>
          <a:p>
            <a:r>
              <a:rPr lang="ja-JP" altLang="en-US" sz="3200" dirty="0" smtClean="0">
                <a:latin typeface="ＤＦＰ太丸ゴシック体"/>
                <a:ea typeface="ＤＦＰ太丸ゴシック体"/>
                <a:cs typeface="ＤＦＰ太丸ゴシック体"/>
              </a:rPr>
              <a:t>組織行動変容の専門家、</a:t>
            </a:r>
            <a:r>
              <a:rPr lang="en-US" altLang="ja-JP" sz="3200" dirty="0" smtClean="0">
                <a:latin typeface="ＤＦＰ太丸ゴシック体"/>
                <a:ea typeface="ＤＦＰ太丸ゴシック体"/>
                <a:cs typeface="ＤＦＰ太丸ゴシック体"/>
              </a:rPr>
              <a:t>25</a:t>
            </a:r>
            <a:r>
              <a:rPr kumimoji="1" lang="ja-JP" altLang="en-US" sz="3200" dirty="0" smtClean="0">
                <a:latin typeface="ＤＦＰ太丸ゴシック体"/>
                <a:ea typeface="ＤＦＰ太丸ゴシック体"/>
                <a:cs typeface="ＤＦＰ太丸ゴシック体"/>
              </a:rPr>
              <a:t>名で</a:t>
            </a:r>
            <a:r>
              <a:rPr kumimoji="1" lang="en-US" altLang="ja-JP" sz="3200" dirty="0" smtClean="0">
                <a:latin typeface="ＤＦＰ太丸ゴシック体"/>
                <a:ea typeface="ＤＦＰ太丸ゴシック体"/>
                <a:cs typeface="ＤＦＰ太丸ゴシック体"/>
              </a:rPr>
              <a:t>7</a:t>
            </a:r>
            <a:r>
              <a:rPr kumimoji="1" lang="ja-JP" altLang="en-US" sz="3200" dirty="0" smtClean="0">
                <a:latin typeface="ＤＦＰ太丸ゴシック体"/>
                <a:ea typeface="ＤＦＰ太丸ゴシック体"/>
                <a:cs typeface="ＤＦＰ太丸ゴシック体"/>
              </a:rPr>
              <a:t>月から準備中。</a:t>
            </a:r>
            <a:endParaRPr kumimoji="1" lang="ja-JP" altLang="en-US" sz="3200" dirty="0">
              <a:latin typeface="ＤＦＰ太丸ゴシック体"/>
              <a:ea typeface="ＤＦＰ太丸ゴシック体"/>
              <a:cs typeface="ＤＦＰ太丸ゴシック体"/>
            </a:endParaRPr>
          </a:p>
        </p:txBody>
      </p:sp>
      <p:sp>
        <p:nvSpPr>
          <p:cNvPr id="9" name="正方形/長方形 8"/>
          <p:cNvSpPr/>
          <p:nvPr/>
        </p:nvSpPr>
        <p:spPr>
          <a:xfrm>
            <a:off x="2590800" y="4724400"/>
            <a:ext cx="4493538" cy="523220"/>
          </a:xfrm>
          <a:prstGeom prst="rect">
            <a:avLst/>
          </a:prstGeom>
          <a:ln>
            <a:solidFill>
              <a:srgbClr val="000000"/>
            </a:solidFill>
          </a:ln>
        </p:spPr>
        <p:txBody>
          <a:bodyPr wrap="none">
            <a:spAutoFit/>
          </a:bodyPr>
          <a:lstStyle/>
          <a:p>
            <a:r>
              <a:rPr lang="ja-JP" altLang="en-US" sz="2800" dirty="0" smtClean="0">
                <a:latin typeface="ＤＦＰ太丸ゴシック体"/>
                <a:ea typeface="ＤＦＰ太丸ゴシック体"/>
                <a:cs typeface="ＤＦＰ太丸ゴシック体"/>
              </a:rPr>
              <a:t>厚労省専門医員：森臨太郎</a:t>
            </a:r>
            <a:endParaRPr lang="ja-JP" altLang="en-US" sz="28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図 9" descr="スライド03.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14400" y="1066800"/>
            <a:ext cx="8133907" cy="4572000"/>
          </a:xfrm>
          <a:prstGeom prst="rect">
            <a:avLst/>
          </a:prstGeom>
        </p:spPr>
      </p:pic>
      <p:sp>
        <p:nvSpPr>
          <p:cNvPr id="4" name="TextBox 3"/>
          <p:cNvSpPr txBox="1"/>
          <p:nvPr/>
        </p:nvSpPr>
        <p:spPr>
          <a:xfrm>
            <a:off x="609600" y="228600"/>
            <a:ext cx="808426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400" b="1" dirty="0" smtClean="0">
                <a:ln w="11430"/>
                <a:solidFill>
                  <a:srgbClr val="FF660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メーリングリストで仮想チーム</a:t>
            </a:r>
            <a:endParaRPr kumimoji="1" lang="ja-JP" altLang="en-US" sz="4400" b="1" dirty="0">
              <a:ln w="11430"/>
              <a:solidFill>
                <a:srgbClr val="FF660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5" name="TextBox 4"/>
          <p:cNvSpPr txBox="1"/>
          <p:nvPr/>
        </p:nvSpPr>
        <p:spPr>
          <a:xfrm>
            <a:off x="304800" y="5791200"/>
            <a:ext cx="9212778" cy="769441"/>
          </a:xfrm>
          <a:prstGeom prst="rect">
            <a:avLst/>
          </a:prstGeom>
          <a:solidFill>
            <a:srgbClr val="FFFF00"/>
          </a:solidFill>
          <a:ln>
            <a:solidFill>
              <a:schemeClr val="tx1"/>
            </a:solidFill>
          </a:ln>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400" b="1" dirty="0" smtClean="0">
                <a:ln w="11430"/>
                <a:effectLst>
                  <a:outerShdw blurRad="50800" dist="39000" dir="5460000" algn="tl">
                    <a:srgbClr val="000000">
                      <a:alpha val="38000"/>
                    </a:srgbClr>
                  </a:outerShdw>
                </a:effectLst>
                <a:latin typeface="ＤＦＰ太丸ゴシック体"/>
                <a:ea typeface="ＤＦＰ太丸ゴシック体"/>
                <a:cs typeface="ＤＦＰ太丸ゴシック体"/>
              </a:rPr>
              <a:t>本研究に進むために強行作業・・・</a:t>
            </a:r>
            <a:endParaRPr kumimoji="1" lang="ja-JP" altLang="en-US" sz="4400" b="1" dirty="0">
              <a:ln w="11430"/>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6" name="TextBox 5"/>
          <p:cNvSpPr txBox="1"/>
          <p:nvPr/>
        </p:nvSpPr>
        <p:spPr>
          <a:xfrm>
            <a:off x="150168" y="2403491"/>
            <a:ext cx="646331" cy="1787509"/>
          </a:xfrm>
          <a:prstGeom prst="rect">
            <a:avLst/>
          </a:prstGeom>
          <a:noFill/>
        </p:spPr>
        <p:txBody>
          <a:bodyPr vert="eaVert" wrap="none" rtlCol="0">
            <a:spAutoFit/>
          </a:bodyPr>
          <a:lstStyle/>
          <a:p>
            <a:r>
              <a:rPr kumimoji="1" lang="ja-JP" altLang="en-US" sz="3600" dirty="0" smtClean="0"/>
              <a:t>メール数</a:t>
            </a:r>
            <a:endParaRPr kumimoji="1" lang="ja-JP" alt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日付プレースホルダ 2"/>
          <p:cNvSpPr>
            <a:spLocks noGrp="1"/>
          </p:cNvSpPr>
          <p:nvPr>
            <p:ph type="dt" sz="half" idx="10"/>
          </p:nvPr>
        </p:nvSpPr>
        <p:spPr/>
        <p:txBody>
          <a:bodyPr/>
          <a:lstStyle/>
          <a:p>
            <a:r>
              <a:rPr kumimoji="1" lang="en-US" altLang="ja-JP" smtClean="0"/>
              <a:t>2010/9/23</a:t>
            </a:r>
            <a:endParaRPr kumimoji="1" lang="ja-JP" altLang="en-US"/>
          </a:p>
        </p:txBody>
      </p:sp>
      <p:sp>
        <p:nvSpPr>
          <p:cNvPr id="4" name="スライド番号プレースホルダ 3"/>
          <p:cNvSpPr>
            <a:spLocks noGrp="1"/>
          </p:cNvSpPr>
          <p:nvPr>
            <p:ph type="sldNum" sz="quarter" idx="12"/>
          </p:nvPr>
        </p:nvSpPr>
        <p:spPr/>
        <p:txBody>
          <a:bodyPr/>
          <a:lstStyle/>
          <a:p>
            <a:fld id="{6DC6157E-9DDF-49BE-BCBB-16D8AAB412D2}" type="slidenum">
              <a:rPr kumimoji="1" lang="ja-JP" altLang="en-US" smtClean="0"/>
              <a:pPr/>
              <a:t>41</a:t>
            </a:fld>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4" name="Rectangle 16"/>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テキスト ボックス 20"/>
          <p:cNvSpPr txBox="1"/>
          <p:nvPr/>
        </p:nvSpPr>
        <p:spPr>
          <a:xfrm>
            <a:off x="154747" y="231031"/>
            <a:ext cx="9519114" cy="58477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3200"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周産期医療の質と安全の向上のための戦略</a:t>
            </a:r>
            <a:r>
              <a:rPr lang="zh-TW" altLang="en-US" sz="32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研究</a:t>
            </a:r>
            <a:r>
              <a:rPr lang="ja-JP" altLang="en-US" sz="32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　</a:t>
            </a:r>
            <a:endParaRPr kumimoji="1" lang="ja-JP" altLang="en-US" sz="3200"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grpSp>
        <p:nvGrpSpPr>
          <p:cNvPr id="2" name="グループ化 54"/>
          <p:cNvGrpSpPr/>
          <p:nvPr/>
        </p:nvGrpSpPr>
        <p:grpSpPr>
          <a:xfrm>
            <a:off x="1393006" y="915560"/>
            <a:ext cx="6810423" cy="5656712"/>
            <a:chOff x="1285852" y="915560"/>
            <a:chExt cx="6286544" cy="5656712"/>
          </a:xfrm>
        </p:grpSpPr>
        <p:sp>
          <p:nvSpPr>
            <p:cNvPr id="2062" name="Rectangle 14"/>
            <p:cNvSpPr>
              <a:spLocks noChangeArrowheads="1"/>
            </p:cNvSpPr>
            <p:nvPr/>
          </p:nvSpPr>
          <p:spPr bwMode="auto">
            <a:xfrm>
              <a:off x="1928794" y="2428868"/>
              <a:ext cx="4929222" cy="642942"/>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n-ea"/>
                  <a:cs typeface="Times New Roman" pitchFamily="18" charset="0"/>
                </a:rPr>
                <a:t>ランダム</a:t>
              </a:r>
              <a:r>
                <a:rPr kumimoji="1" lang="ja-JP" b="0" i="0" u="none" strike="noStrike" cap="none" normalizeH="0" baseline="0" dirty="0" smtClean="0">
                  <a:ln>
                    <a:noFill/>
                  </a:ln>
                  <a:solidFill>
                    <a:schemeClr val="tx1"/>
                  </a:solidFill>
                  <a:effectLst/>
                  <a:latin typeface="+mn-ea"/>
                  <a:cs typeface="Times New Roman" pitchFamily="18" charset="0"/>
                </a:rPr>
                <a:t>割付</a:t>
              </a:r>
              <a:r>
                <a:rPr kumimoji="1" lang="ja-JP" altLang="en-US" b="0" i="0" u="none" strike="noStrike" cap="none" normalizeH="0" baseline="0" dirty="0" smtClean="0">
                  <a:ln>
                    <a:noFill/>
                  </a:ln>
                  <a:solidFill>
                    <a:schemeClr val="tx1"/>
                  </a:solidFill>
                  <a:effectLst/>
                  <a:latin typeface="+mn-ea"/>
                  <a:cs typeface="Times New Roman" pitchFamily="18" charset="0"/>
                </a:rPr>
                <a:t>（施設単位）</a:t>
              </a:r>
              <a:endParaRPr kumimoji="1" lang="en-US" altLang="ja-JP" b="0" i="0" u="none" strike="noStrike" cap="none" normalizeH="0" baseline="0" dirty="0" smtClean="0">
                <a:ln>
                  <a:noFill/>
                </a:ln>
                <a:solidFill>
                  <a:schemeClr val="tx1"/>
                </a:solidFill>
                <a:effectLst/>
                <a:latin typeface="+mn-ea"/>
                <a:cs typeface="Times New Roman" pitchFamily="18" charset="0"/>
              </a:endParaRPr>
            </a:p>
            <a:p>
              <a:pPr lvl="0" algn="ctr" fontAlgn="base">
                <a:spcBef>
                  <a:spcPct val="0"/>
                </a:spcBef>
                <a:spcAft>
                  <a:spcPct val="0"/>
                </a:spcAft>
              </a:pPr>
              <a:r>
                <a:rPr lang="ja-JP" altLang="en-US" sz="1600" dirty="0" smtClean="0">
                  <a:latin typeface="+mn-ea"/>
                  <a:cs typeface="Times New Roman" pitchFamily="18" charset="0"/>
                </a:rPr>
                <a:t>（</a:t>
              </a:r>
              <a:r>
                <a:rPr lang="ja-JP" altLang="en-US" sz="1600" dirty="0"/>
                <a:t>地域、施設</a:t>
              </a:r>
              <a:r>
                <a:rPr lang="ja-JP" altLang="en-US" sz="1600" dirty="0" smtClean="0"/>
                <a:t>規模、</a:t>
              </a:r>
              <a:r>
                <a:rPr lang="ja-JP" altLang="en-US" sz="1600" dirty="0"/>
                <a:t>リスク調整後の死亡退院率</a:t>
              </a:r>
              <a:r>
                <a:rPr lang="ja-JP" altLang="en-US" sz="1600" dirty="0" smtClean="0"/>
                <a:t>で調整</a:t>
              </a:r>
              <a:r>
                <a:rPr lang="ja-JP" altLang="en-US" sz="1600" dirty="0" smtClean="0">
                  <a:latin typeface="+mn-ea"/>
                  <a:cs typeface="Times New Roman" pitchFamily="18" charset="0"/>
                </a:rPr>
                <a:t>）</a:t>
              </a:r>
              <a:endParaRPr kumimoji="1" lang="en-US" altLang="ja-JP" sz="1600" b="0" i="0" u="none" strike="noStrike" cap="none" normalizeH="0" baseline="0" dirty="0" smtClean="0">
                <a:ln>
                  <a:noFill/>
                </a:ln>
                <a:solidFill>
                  <a:schemeClr val="tx1"/>
                </a:solidFill>
                <a:effectLst/>
                <a:latin typeface="+mn-ea"/>
                <a:cs typeface="ＭＳ Ｐゴシック" pitchFamily="50" charset="-128"/>
              </a:endParaRPr>
            </a:p>
          </p:txBody>
        </p:sp>
        <p:grpSp>
          <p:nvGrpSpPr>
            <p:cNvPr id="3" name="グループ化 31"/>
            <p:cNvGrpSpPr/>
            <p:nvPr/>
          </p:nvGrpSpPr>
          <p:grpSpPr>
            <a:xfrm>
              <a:off x="1285852" y="3786190"/>
              <a:ext cx="2571770" cy="1428760"/>
              <a:chOff x="3306138" y="3786190"/>
              <a:chExt cx="1850950" cy="1428760"/>
            </a:xfrm>
            <a:solidFill>
              <a:schemeClr val="accent6">
                <a:lumMod val="20000"/>
                <a:lumOff val="80000"/>
              </a:schemeClr>
            </a:solidFill>
          </p:grpSpPr>
          <p:sp>
            <p:nvSpPr>
              <p:cNvPr id="2053" name="Text Box 5"/>
              <p:cNvSpPr txBox="1">
                <a:spLocks noChangeArrowheads="1"/>
              </p:cNvSpPr>
              <p:nvPr/>
            </p:nvSpPr>
            <p:spPr bwMode="auto">
              <a:xfrm>
                <a:off x="3306138" y="3786190"/>
                <a:ext cx="1850949" cy="357190"/>
              </a:xfrm>
              <a:prstGeom prst="rect">
                <a:avLst/>
              </a:prstGeom>
              <a:solidFill>
                <a:srgbClr val="FFDE75"/>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lvl="0" algn="ctr" fontAlgn="base">
                  <a:spcBef>
                    <a:spcPct val="0"/>
                  </a:spcBef>
                  <a:spcAft>
                    <a:spcPct val="0"/>
                  </a:spcAft>
                </a:pPr>
                <a:r>
                  <a:rPr kumimoji="1" lang="ja-JP" altLang="en-US" sz="1600" b="1" i="0" u="none" strike="noStrike" cap="none" normalizeH="0" baseline="0" dirty="0" smtClean="0">
                    <a:ln>
                      <a:noFill/>
                    </a:ln>
                    <a:solidFill>
                      <a:schemeClr val="tx1"/>
                    </a:solidFill>
                    <a:effectLst/>
                    <a:latin typeface="+mn-ea"/>
                    <a:cs typeface="ＭＳ Ｐゴシック" pitchFamily="50" charset="-128"/>
                  </a:rPr>
                  <a:t>介入施設群</a:t>
                </a:r>
                <a:endParaRPr kumimoji="1" lang="ja-JP" sz="1600" b="1" i="0" u="none" strike="noStrike" cap="none" normalizeH="0" baseline="0" dirty="0" smtClean="0">
                  <a:ln>
                    <a:noFill/>
                  </a:ln>
                  <a:solidFill>
                    <a:schemeClr val="tx1"/>
                  </a:solidFill>
                  <a:effectLst/>
                  <a:latin typeface="+mn-ea"/>
                  <a:cs typeface="ＭＳ Ｐゴシック" pitchFamily="50" charset="-128"/>
                </a:endParaRPr>
              </a:p>
            </p:txBody>
          </p:sp>
          <p:sp>
            <p:nvSpPr>
              <p:cNvPr id="25" name="Text Box 5"/>
              <p:cNvSpPr txBox="1">
                <a:spLocks noChangeArrowheads="1"/>
              </p:cNvSpPr>
              <p:nvPr/>
            </p:nvSpPr>
            <p:spPr bwMode="auto">
              <a:xfrm>
                <a:off x="3306139" y="4143380"/>
                <a:ext cx="1850949" cy="1071570"/>
              </a:xfrm>
              <a:prstGeom prst="rect">
                <a:avLst/>
              </a:prstGeom>
              <a:solidFill>
                <a:srgbClr val="FFDE75"/>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lvl="0" fontAlgn="base">
                  <a:spcBef>
                    <a:spcPct val="0"/>
                  </a:spcBef>
                  <a:spcAft>
                    <a:spcPct val="0"/>
                  </a:spcAft>
                </a:pPr>
                <a:r>
                  <a:rPr lang="ja-JP" altLang="en-US" sz="1050" b="1" dirty="0" smtClean="0"/>
                  <a:t>・診療・資源・組織プロファイリング</a:t>
                </a:r>
                <a:endParaRPr lang="en-US" altLang="ja-JP" sz="1050" b="1" dirty="0" smtClean="0"/>
              </a:p>
              <a:p>
                <a:pPr lvl="0" fontAlgn="base">
                  <a:spcBef>
                    <a:spcPct val="0"/>
                  </a:spcBef>
                  <a:spcAft>
                    <a:spcPct val="0"/>
                  </a:spcAft>
                </a:pPr>
                <a:r>
                  <a:rPr lang="ja-JP" altLang="en-US" sz="1050" b="1" dirty="0" smtClean="0"/>
                  <a:t>・診療</a:t>
                </a:r>
                <a:r>
                  <a:rPr lang="en-US" altLang="ja-JP" sz="1050" b="1" dirty="0" smtClean="0"/>
                  <a:t>GL</a:t>
                </a:r>
                <a:r>
                  <a:rPr lang="ja-JP" altLang="en-US" sz="1050" b="1" dirty="0" smtClean="0"/>
                  <a:t>ワークショップ開催</a:t>
                </a:r>
                <a:endParaRPr lang="en-US" altLang="ja-JP" sz="1050" b="1" dirty="0" smtClean="0"/>
              </a:p>
              <a:p>
                <a:pPr lvl="0" fontAlgn="base">
                  <a:spcBef>
                    <a:spcPct val="0"/>
                  </a:spcBef>
                  <a:spcAft>
                    <a:spcPct val="0"/>
                  </a:spcAft>
                </a:pPr>
                <a:r>
                  <a:rPr lang="ja-JP" altLang="en-US" sz="1050" b="1" dirty="0" smtClean="0"/>
                  <a:t>・診療スキル評価</a:t>
                </a:r>
                <a:endParaRPr lang="en-US" altLang="ja-JP" sz="1050" b="1" dirty="0" smtClean="0"/>
              </a:p>
              <a:p>
                <a:pPr lvl="0" fontAlgn="base">
                  <a:spcBef>
                    <a:spcPct val="0"/>
                  </a:spcBef>
                  <a:spcAft>
                    <a:spcPct val="0"/>
                  </a:spcAft>
                </a:pPr>
                <a:r>
                  <a:rPr lang="ja-JP" altLang="en-US" sz="1050" b="1" dirty="0" smtClean="0"/>
                  <a:t>・施設別</a:t>
                </a:r>
                <a:r>
                  <a:rPr lang="ja-JP" altLang="en-US" sz="1050" b="1" dirty="0"/>
                  <a:t>改善行動計画の</a:t>
                </a:r>
                <a:r>
                  <a:rPr lang="ja-JP" altLang="en-US" sz="1050" b="1" dirty="0" smtClean="0"/>
                  <a:t>策定と実行</a:t>
                </a:r>
                <a:endParaRPr lang="en-US" altLang="ja-JP" sz="1050" b="1" dirty="0" smtClean="0"/>
              </a:p>
              <a:p>
                <a:pPr lvl="0"/>
                <a:r>
                  <a:rPr lang="ja-JP" altLang="en-US" sz="1050" b="1" dirty="0" smtClean="0"/>
                  <a:t>・テレビ電話会議フォロー</a:t>
                </a:r>
                <a:endParaRPr lang="en-US" altLang="ja-JP" sz="1050" b="1" dirty="0" smtClean="0"/>
              </a:p>
              <a:p>
                <a:pPr lvl="0"/>
                <a:r>
                  <a:rPr lang="ja-JP" altLang="en-US" sz="1050" b="1" dirty="0" smtClean="0"/>
                  <a:t>・メーリングリストによる知識と経験の共有</a:t>
                </a:r>
                <a:endParaRPr lang="ja-JP" altLang="en-US" sz="1050" b="1" dirty="0"/>
              </a:p>
            </p:txBody>
          </p:sp>
        </p:grpSp>
        <p:sp>
          <p:nvSpPr>
            <p:cNvPr id="27" name="Line 8"/>
            <p:cNvSpPr>
              <a:spLocks noChangeShapeType="1"/>
            </p:cNvSpPr>
            <p:nvPr/>
          </p:nvSpPr>
          <p:spPr bwMode="auto">
            <a:xfrm>
              <a:off x="4427984" y="1700808"/>
              <a:ext cx="2280" cy="699932"/>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4" name="グループ化 32"/>
            <p:cNvGrpSpPr/>
            <p:nvPr/>
          </p:nvGrpSpPr>
          <p:grpSpPr>
            <a:xfrm>
              <a:off x="5000627" y="3805981"/>
              <a:ext cx="2571768" cy="837465"/>
              <a:chOff x="5974477" y="3786190"/>
              <a:chExt cx="1857388" cy="837465"/>
            </a:xfrm>
          </p:grpSpPr>
          <p:sp>
            <p:nvSpPr>
              <p:cNvPr id="2052" name="Text Box 4"/>
              <p:cNvSpPr txBox="1">
                <a:spLocks noChangeArrowheads="1"/>
              </p:cNvSpPr>
              <p:nvPr/>
            </p:nvSpPr>
            <p:spPr bwMode="auto">
              <a:xfrm>
                <a:off x="5974477" y="3786190"/>
                <a:ext cx="1857388" cy="337399"/>
              </a:xfrm>
              <a:prstGeom prst="rect">
                <a:avLst/>
              </a:prstGeom>
              <a:solidFill>
                <a:srgbClr val="FFFFC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mn-ea"/>
                    <a:cs typeface="Times New Roman" pitchFamily="18" charset="0"/>
                  </a:rPr>
                  <a:t>非介入施設群</a:t>
                </a:r>
                <a:endParaRPr kumimoji="1" lang="ja-JP" sz="1600" b="1" i="0" u="none" strike="noStrike" cap="none" normalizeH="0" baseline="0" dirty="0" smtClean="0">
                  <a:ln>
                    <a:noFill/>
                  </a:ln>
                  <a:solidFill>
                    <a:schemeClr val="tx1"/>
                  </a:solidFill>
                  <a:effectLst/>
                  <a:latin typeface="+mn-ea"/>
                  <a:cs typeface="ＭＳ Ｐゴシック" pitchFamily="50" charset="-128"/>
                </a:endParaRPr>
              </a:p>
            </p:txBody>
          </p:sp>
          <p:sp>
            <p:nvSpPr>
              <p:cNvPr id="30" name="Text Box 5"/>
              <p:cNvSpPr txBox="1">
                <a:spLocks noChangeArrowheads="1"/>
              </p:cNvSpPr>
              <p:nvPr/>
            </p:nvSpPr>
            <p:spPr bwMode="auto">
              <a:xfrm>
                <a:off x="5974477" y="4123589"/>
                <a:ext cx="1857388" cy="500066"/>
              </a:xfrm>
              <a:prstGeom prst="rect">
                <a:avLst/>
              </a:prstGeom>
              <a:solidFill>
                <a:srgbClr val="FFFFC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lvl="0" fontAlgn="base">
                  <a:spcBef>
                    <a:spcPct val="0"/>
                  </a:spcBef>
                  <a:spcAft>
                    <a:spcPct val="0"/>
                  </a:spcAft>
                </a:pPr>
                <a:r>
                  <a:rPr lang="ja-JP" altLang="en-US" sz="1050" b="1" dirty="0" smtClean="0"/>
                  <a:t>・通常診療</a:t>
                </a:r>
                <a:endParaRPr lang="en-US" altLang="ja-JP" sz="1050" b="1" dirty="0" smtClean="0"/>
              </a:p>
              <a:p>
                <a:pPr lvl="0" fontAlgn="base">
                  <a:spcBef>
                    <a:spcPct val="0"/>
                  </a:spcBef>
                  <a:spcAft>
                    <a:spcPct val="0"/>
                  </a:spcAft>
                </a:pPr>
                <a:r>
                  <a:rPr lang="ja-JP" altLang="en-US" sz="1050" b="1" dirty="0" smtClean="0"/>
                  <a:t>・診療スキル評価</a:t>
                </a:r>
                <a:endParaRPr lang="ja-JP" altLang="en-US" sz="1050" b="1" dirty="0"/>
              </a:p>
            </p:txBody>
          </p:sp>
        </p:grpSp>
        <p:cxnSp>
          <p:nvCxnSpPr>
            <p:cNvPr id="35" name="直線矢印コネクタ 34"/>
            <p:cNvCxnSpPr/>
            <p:nvPr/>
          </p:nvCxnSpPr>
          <p:spPr>
            <a:xfrm rot="5400000">
              <a:off x="2393935" y="3606801"/>
              <a:ext cx="35719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5400000">
              <a:off x="6107123" y="3606801"/>
              <a:ext cx="35719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71736" y="3429000"/>
              <a:ext cx="3714776" cy="2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5400000">
              <a:off x="4249735" y="3249611"/>
              <a:ext cx="357190"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 Box 2"/>
            <p:cNvSpPr txBox="1">
              <a:spLocks noChangeArrowheads="1"/>
            </p:cNvSpPr>
            <p:nvPr/>
          </p:nvSpPr>
          <p:spPr bwMode="auto">
            <a:xfrm>
              <a:off x="1285852" y="6112873"/>
              <a:ext cx="2571768" cy="459399"/>
            </a:xfrm>
            <a:prstGeom prst="rect">
              <a:avLst/>
            </a:prstGeom>
            <a:solidFill>
              <a:schemeClr val="accent2">
                <a:lumMod val="20000"/>
                <a:lumOff val="80000"/>
              </a:schemeClr>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mn-ea"/>
                  <a:cs typeface="Times New Roman" pitchFamily="18" charset="0"/>
                </a:rPr>
                <a:t>修正</a:t>
              </a:r>
              <a:r>
                <a:rPr kumimoji="1" lang="en-US" altLang="ja-JP" sz="1600" b="1" i="0" u="none" strike="noStrike" cap="none" normalizeH="0" baseline="0" dirty="0">
                  <a:ln>
                    <a:noFill/>
                  </a:ln>
                  <a:solidFill>
                    <a:schemeClr val="tx1"/>
                  </a:solidFill>
                  <a:effectLst/>
                  <a:latin typeface="+mn-ea"/>
                  <a:cs typeface="Times New Roman" pitchFamily="18" charset="0"/>
                </a:rPr>
                <a:t>1.5</a:t>
              </a:r>
              <a:r>
                <a:rPr kumimoji="1" lang="ja-JP" altLang="en-US" sz="1600" b="1" i="0" u="none" strike="noStrike" cap="none" normalizeH="0" baseline="0" dirty="0" smtClean="0">
                  <a:ln>
                    <a:noFill/>
                  </a:ln>
                  <a:solidFill>
                    <a:schemeClr val="tx1"/>
                  </a:solidFill>
                  <a:effectLst/>
                  <a:latin typeface="+mn-ea"/>
                  <a:cs typeface="Times New Roman" pitchFamily="18" charset="0"/>
                </a:rPr>
                <a:t>歳の </a:t>
              </a:r>
              <a:r>
                <a:rPr kumimoji="1" lang="en-US" altLang="ja-JP" sz="1600" b="1" i="0" u="none" strike="noStrike" cap="none" normalizeH="0" baseline="0" dirty="0" smtClean="0">
                  <a:ln>
                    <a:noFill/>
                  </a:ln>
                  <a:solidFill>
                    <a:schemeClr val="tx1"/>
                  </a:solidFill>
                  <a:effectLst/>
                  <a:latin typeface="+mn-ea"/>
                  <a:cs typeface="Times New Roman" pitchFamily="18" charset="0"/>
                </a:rPr>
                <a:t>Intact Survival</a:t>
              </a:r>
              <a:endParaRPr kumimoji="1" lang="ja-JP" altLang="en-US" sz="1600" b="1" i="0" u="none" strike="noStrike" cap="none" normalizeH="0" baseline="0" dirty="0" smtClean="0">
                <a:ln>
                  <a:noFill/>
                </a:ln>
                <a:solidFill>
                  <a:schemeClr val="tx1"/>
                </a:solidFill>
                <a:effectLst/>
                <a:latin typeface="+mn-ea"/>
                <a:cs typeface="ＭＳ Ｐゴシック" pitchFamily="50" charset="-128"/>
              </a:endParaRPr>
            </a:p>
          </p:txBody>
        </p:sp>
        <p:sp>
          <p:nvSpPr>
            <p:cNvPr id="48" name="Text Box 2"/>
            <p:cNvSpPr txBox="1">
              <a:spLocks noChangeArrowheads="1"/>
            </p:cNvSpPr>
            <p:nvPr/>
          </p:nvSpPr>
          <p:spPr bwMode="auto">
            <a:xfrm>
              <a:off x="5000628" y="6112873"/>
              <a:ext cx="2571768" cy="459399"/>
            </a:xfrm>
            <a:prstGeom prst="rect">
              <a:avLst/>
            </a:prstGeom>
            <a:solidFill>
              <a:schemeClr val="accent2">
                <a:lumMod val="20000"/>
                <a:lumOff val="80000"/>
              </a:schemeClr>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mn-ea"/>
                  <a:cs typeface="Times New Roman" pitchFamily="18" charset="0"/>
                </a:rPr>
                <a:t>修正</a:t>
              </a:r>
              <a:r>
                <a:rPr lang="en-US" altLang="ja-JP" sz="1600" b="1" dirty="0">
                  <a:latin typeface="+mn-ea"/>
                  <a:cs typeface="Times New Roman" pitchFamily="18" charset="0"/>
                </a:rPr>
                <a:t>1.5</a:t>
              </a:r>
              <a:r>
                <a:rPr kumimoji="1" lang="ja-JP" altLang="en-US" sz="1600" b="1" i="0" u="none" strike="noStrike" cap="none" normalizeH="0" baseline="0" dirty="0" smtClean="0">
                  <a:ln>
                    <a:noFill/>
                  </a:ln>
                  <a:solidFill>
                    <a:schemeClr val="tx1"/>
                  </a:solidFill>
                  <a:effectLst/>
                  <a:latin typeface="+mn-ea"/>
                  <a:cs typeface="Times New Roman" pitchFamily="18" charset="0"/>
                </a:rPr>
                <a:t>歳の </a:t>
              </a:r>
              <a:r>
                <a:rPr kumimoji="1" lang="en-US" altLang="ja-JP" sz="1600" b="1" i="0" u="none" strike="noStrike" cap="none" normalizeH="0" baseline="0" dirty="0" smtClean="0">
                  <a:ln>
                    <a:noFill/>
                  </a:ln>
                  <a:solidFill>
                    <a:schemeClr val="tx1"/>
                  </a:solidFill>
                  <a:effectLst/>
                  <a:latin typeface="+mn-ea"/>
                  <a:cs typeface="Times New Roman" pitchFamily="18" charset="0"/>
                </a:rPr>
                <a:t>Intact Survival</a:t>
              </a:r>
              <a:endParaRPr kumimoji="1" lang="ja-JP" altLang="en-US" sz="1600" b="1" i="0" u="none" strike="noStrike" cap="none" normalizeH="0" baseline="0" dirty="0" smtClean="0">
                <a:ln>
                  <a:noFill/>
                </a:ln>
                <a:solidFill>
                  <a:schemeClr val="tx1"/>
                </a:solidFill>
                <a:effectLst/>
                <a:latin typeface="+mn-ea"/>
                <a:cs typeface="ＭＳ Ｐゴシック" pitchFamily="50" charset="-128"/>
              </a:endParaRPr>
            </a:p>
          </p:txBody>
        </p:sp>
        <p:sp>
          <p:nvSpPr>
            <p:cNvPr id="51" name="右矢印 50"/>
            <p:cNvSpPr/>
            <p:nvPr/>
          </p:nvSpPr>
          <p:spPr>
            <a:xfrm>
              <a:off x="5929322" y="5428887"/>
              <a:ext cx="357190" cy="500066"/>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10800000">
              <a:off x="2571736" y="5428887"/>
              <a:ext cx="357190" cy="500066"/>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044661" y="5405733"/>
              <a:ext cx="2777683" cy="595035"/>
            </a:xfrm>
            <a:prstGeom prst="rect">
              <a:avLst/>
            </a:prstGeom>
            <a:solidFill>
              <a:schemeClr val="accent3">
                <a:lumMod val="20000"/>
                <a:lumOff val="80000"/>
              </a:schemeClr>
            </a:solidFill>
            <a:ln>
              <a:solidFill>
                <a:schemeClr val="tx1"/>
              </a:solidFill>
            </a:ln>
          </p:spPr>
          <p:txBody>
            <a:bodyPr wrap="none" rtlCol="0" anchor="ctr">
              <a:spAutoFit/>
            </a:bodyPr>
            <a:lstStyle/>
            <a:p>
              <a:pPr algn="ctr"/>
              <a:r>
                <a:rPr kumimoji="1" lang="ja-JP" altLang="en-US" sz="1600" b="1" dirty="0" smtClean="0">
                  <a:latin typeface="+mn-ea"/>
                </a:rPr>
                <a:t>臨床研究支援</a:t>
              </a:r>
              <a:endParaRPr kumimoji="1" lang="en-US" altLang="ja-JP" sz="1600" b="1" dirty="0" smtClean="0">
                <a:latin typeface="+mn-ea"/>
              </a:endParaRPr>
            </a:p>
            <a:p>
              <a:pPr algn="ctr">
                <a:lnSpc>
                  <a:spcPts val="2000"/>
                </a:lnSpc>
              </a:pPr>
              <a:r>
                <a:rPr lang="ja-JP" altLang="en-US" sz="1200" dirty="0"/>
                <a:t>臨床心理士</a:t>
              </a:r>
              <a:r>
                <a:rPr lang="ja-JP" altLang="en-US" sz="1200" dirty="0" smtClean="0"/>
                <a:t>の派遣等、予後データ収集強化</a:t>
              </a:r>
              <a:endParaRPr kumimoji="1" lang="ja-JP" altLang="en-US" sz="1200" dirty="0"/>
            </a:p>
          </p:txBody>
        </p:sp>
        <p:sp>
          <p:nvSpPr>
            <p:cNvPr id="2056" name="Line 8"/>
            <p:cNvSpPr>
              <a:spLocks noChangeShapeType="1"/>
            </p:cNvSpPr>
            <p:nvPr/>
          </p:nvSpPr>
          <p:spPr bwMode="auto">
            <a:xfrm>
              <a:off x="6286512" y="4643446"/>
              <a:ext cx="0" cy="1428760"/>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p>
          </p:txBody>
        </p:sp>
        <p:sp>
          <p:nvSpPr>
            <p:cNvPr id="2057" name="Line 9"/>
            <p:cNvSpPr>
              <a:spLocks noChangeShapeType="1"/>
            </p:cNvSpPr>
            <p:nvPr/>
          </p:nvSpPr>
          <p:spPr bwMode="auto">
            <a:xfrm>
              <a:off x="2571736" y="5214950"/>
              <a:ext cx="0" cy="857256"/>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p>
          </p:txBody>
        </p:sp>
        <p:sp>
          <p:nvSpPr>
            <p:cNvPr id="2055" name="Text Box 7"/>
            <p:cNvSpPr txBox="1">
              <a:spLocks noChangeArrowheads="1"/>
            </p:cNvSpPr>
            <p:nvPr/>
          </p:nvSpPr>
          <p:spPr bwMode="auto">
            <a:xfrm>
              <a:off x="1357290" y="915560"/>
              <a:ext cx="6215106" cy="857256"/>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lvl="0" fontAlgn="base">
                <a:lnSpc>
                  <a:spcPts val="2000"/>
                </a:lnSpc>
                <a:spcAft>
                  <a:spcPct val="0"/>
                </a:spcAft>
              </a:pPr>
              <a:r>
                <a:rPr lang="ja-JP" altLang="en-US" sz="1600" b="1" dirty="0" smtClean="0">
                  <a:latin typeface="+mn-ea"/>
                </a:rPr>
                <a:t>全国</a:t>
              </a:r>
              <a:r>
                <a:rPr lang="ja-JP" altLang="en-US" sz="1600" b="1" dirty="0">
                  <a:latin typeface="+mn-ea"/>
                </a:rPr>
                <a:t>の総合周産期母子医療センター</a:t>
              </a:r>
              <a:r>
                <a:rPr lang="ja-JP" altLang="en-US" sz="1400" b="1" dirty="0">
                  <a:latin typeface="+mn-ea"/>
                </a:rPr>
                <a:t>（</a:t>
              </a:r>
              <a:r>
                <a:rPr lang="en-US" sz="1400" b="1" dirty="0">
                  <a:latin typeface="+mn-ea"/>
                </a:rPr>
                <a:t>2010</a:t>
              </a:r>
              <a:r>
                <a:rPr lang="ja-JP" altLang="en-US" sz="1400" b="1" dirty="0">
                  <a:latin typeface="+mn-ea"/>
                </a:rPr>
                <a:t>年</a:t>
              </a:r>
              <a:r>
                <a:rPr lang="en-US" sz="1400" b="1" dirty="0">
                  <a:latin typeface="+mn-ea"/>
                </a:rPr>
                <a:t>4</a:t>
              </a:r>
              <a:r>
                <a:rPr lang="ja-JP" altLang="en-US" sz="1400" b="1" dirty="0">
                  <a:latin typeface="+mn-ea"/>
                </a:rPr>
                <a:t>月</a:t>
              </a:r>
              <a:r>
                <a:rPr lang="ja-JP" altLang="en-US" sz="1400" b="1" dirty="0" smtClean="0">
                  <a:latin typeface="+mn-ea"/>
                </a:rPr>
                <a:t>現在</a:t>
              </a:r>
              <a:r>
                <a:rPr lang="ja-JP" altLang="en-US" sz="1400" b="1" dirty="0">
                  <a:latin typeface="+mn-ea"/>
                </a:rPr>
                <a:t>、</a:t>
              </a:r>
              <a:r>
                <a:rPr lang="en-US" sz="1400" b="1" dirty="0" smtClean="0">
                  <a:latin typeface="+mn-ea"/>
                </a:rPr>
                <a:t>78</a:t>
              </a:r>
              <a:r>
                <a:rPr lang="ja-JP" altLang="en-US" sz="1400" b="1" dirty="0">
                  <a:latin typeface="+mn-ea"/>
                </a:rPr>
                <a:t>施設</a:t>
              </a:r>
              <a:r>
                <a:rPr lang="ja-JP" altLang="en-US" sz="1400" b="1" dirty="0" smtClean="0">
                  <a:latin typeface="+mn-ea"/>
                </a:rPr>
                <a:t>）</a:t>
              </a:r>
              <a:r>
                <a:rPr lang="ja-JP" altLang="en-US" sz="1600" b="1" dirty="0" smtClean="0">
                  <a:latin typeface="+mn-ea"/>
                </a:rPr>
                <a:t>から公募</a:t>
              </a:r>
              <a:endParaRPr lang="en-US" altLang="ja-JP" sz="1600" b="1" dirty="0" smtClean="0">
                <a:latin typeface="+mn-ea"/>
              </a:endParaRPr>
            </a:p>
            <a:p>
              <a:pPr lvl="0" fontAlgn="base">
                <a:lnSpc>
                  <a:spcPts val="2000"/>
                </a:lnSpc>
                <a:spcAft>
                  <a:spcPct val="0"/>
                </a:spcAft>
              </a:pPr>
              <a:r>
                <a:rPr lang="ja-JP" altLang="en-US" sz="1200" dirty="0" smtClean="0">
                  <a:latin typeface="+mn-ea"/>
                </a:rPr>
                <a:t>・本研究</a:t>
              </a:r>
              <a:r>
                <a:rPr lang="ja-JP" altLang="en-US" sz="1200" dirty="0">
                  <a:latin typeface="+mn-ea"/>
                </a:rPr>
                <a:t>の内容</a:t>
              </a:r>
              <a:r>
                <a:rPr lang="ja-JP" altLang="en-US" sz="1200" dirty="0" smtClean="0">
                  <a:latin typeface="+mn-ea"/>
                </a:rPr>
                <a:t>を周産期部門勤務者</a:t>
              </a:r>
              <a:r>
                <a:rPr lang="ja-JP" altLang="en-US" sz="1200" dirty="0">
                  <a:latin typeface="+mn-ea"/>
                </a:rPr>
                <a:t>全員に</a:t>
              </a:r>
              <a:r>
                <a:rPr lang="ja-JP" altLang="en-US" sz="1200" dirty="0" smtClean="0">
                  <a:latin typeface="+mn-ea"/>
                </a:rPr>
                <a:t>説明</a:t>
              </a:r>
              <a:endParaRPr lang="en-US" altLang="ja-JP" sz="1200" dirty="0" smtClean="0">
                <a:latin typeface="+mn-ea"/>
              </a:endParaRPr>
            </a:p>
            <a:p>
              <a:pPr lvl="0" fontAlgn="base">
                <a:lnSpc>
                  <a:spcPts val="1600"/>
                </a:lnSpc>
                <a:spcAft>
                  <a:spcPct val="0"/>
                </a:spcAft>
              </a:pPr>
              <a:r>
                <a:rPr lang="ja-JP" altLang="en-US" sz="1200" dirty="0" smtClean="0">
                  <a:latin typeface="+mn-ea"/>
                </a:rPr>
                <a:t>・本研究</a:t>
              </a:r>
              <a:r>
                <a:rPr lang="ja-JP" altLang="en-US" sz="1200" dirty="0">
                  <a:latin typeface="+mn-ea"/>
                </a:rPr>
                <a:t>への参加の同意を代表者から書面により得られた施設</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p:txBody>
        </p:sp>
      </p:grpSp>
      <p:grpSp>
        <p:nvGrpSpPr>
          <p:cNvPr id="5" name="グループ化 59"/>
          <p:cNvGrpSpPr/>
          <p:nvPr/>
        </p:nvGrpSpPr>
        <p:grpSpPr>
          <a:xfrm>
            <a:off x="4798219" y="1928804"/>
            <a:ext cx="3405211" cy="395733"/>
            <a:chOff x="4429124" y="1928802"/>
            <a:chExt cx="3143272" cy="395733"/>
          </a:xfrm>
        </p:grpSpPr>
        <p:sp>
          <p:nvSpPr>
            <p:cNvPr id="56" name="テキスト ボックス 55"/>
            <p:cNvSpPr txBox="1"/>
            <p:nvPr/>
          </p:nvSpPr>
          <p:spPr>
            <a:xfrm>
              <a:off x="6357950" y="1928802"/>
              <a:ext cx="121444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t>除外施設</a:t>
              </a:r>
              <a:endParaRPr kumimoji="1" lang="ja-JP" altLang="en-US" sz="1400" dirty="0"/>
            </a:p>
          </p:txBody>
        </p:sp>
        <p:cxnSp>
          <p:nvCxnSpPr>
            <p:cNvPr id="58" name="直線矢印コネクタ 57"/>
            <p:cNvCxnSpPr/>
            <p:nvPr/>
          </p:nvCxnSpPr>
          <p:spPr>
            <a:xfrm>
              <a:off x="4429124" y="2071678"/>
              <a:ext cx="1928826" cy="1588"/>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786314" y="2062925"/>
              <a:ext cx="1375698" cy="261610"/>
            </a:xfrm>
            <a:prstGeom prst="rect">
              <a:avLst/>
            </a:prstGeom>
            <a:noFill/>
          </p:spPr>
          <p:txBody>
            <a:bodyPr wrap="square" rtlCol="0">
              <a:spAutoFit/>
            </a:bodyPr>
            <a:lstStyle/>
            <a:p>
              <a:r>
                <a:rPr kumimoji="1" lang="ja-JP" altLang="en-US" sz="1100" dirty="0" smtClean="0"/>
                <a:t>規定に基づき除外</a:t>
              </a:r>
              <a:endParaRPr kumimoji="1" lang="ja-JP" altLang="en-US" sz="1100" dirty="0"/>
            </a:p>
          </p:txBody>
        </p:sp>
      </p:grpSp>
      <p:sp>
        <p:nvSpPr>
          <p:cNvPr id="31" name="テキスト ボックス 30"/>
          <p:cNvSpPr txBox="1"/>
          <p:nvPr/>
        </p:nvSpPr>
        <p:spPr>
          <a:xfrm>
            <a:off x="6887779" y="5286388"/>
            <a:ext cx="2940830" cy="682238"/>
          </a:xfrm>
          <a:prstGeom prst="rect">
            <a:avLst/>
          </a:prstGeom>
          <a:solidFill>
            <a:schemeClr val="accent2">
              <a:lumMod val="20000"/>
              <a:lumOff val="80000"/>
            </a:schemeClr>
          </a:solidFill>
          <a:ln>
            <a:solidFill>
              <a:schemeClr val="tx1"/>
            </a:solidFill>
          </a:ln>
        </p:spPr>
        <p:txBody>
          <a:bodyPr wrap="square" rtlCol="0">
            <a:spAutoFit/>
          </a:bodyPr>
          <a:lstStyle/>
          <a:p>
            <a:pPr lvl="0">
              <a:lnSpc>
                <a:spcPts val="1800"/>
              </a:lnSpc>
            </a:pPr>
            <a:r>
              <a:rPr lang="en-US" altLang="ja-JP" sz="1200" b="1" dirty="0" smtClean="0">
                <a:latin typeface="+mn-ea"/>
                <a:cs typeface="Times New Roman" pitchFamily="18" charset="0"/>
              </a:rPr>
              <a:t>Intact Survival</a:t>
            </a:r>
            <a:r>
              <a:rPr lang="ja-JP" altLang="en-US" sz="1200" b="1" dirty="0" smtClean="0">
                <a:latin typeface="+mn-ea"/>
                <a:cs typeface="Times New Roman" pitchFamily="18" charset="0"/>
              </a:rPr>
              <a:t>（定義）</a:t>
            </a:r>
            <a:endParaRPr lang="en-US" altLang="ja-JP" sz="1200" b="1" dirty="0" smtClean="0">
              <a:latin typeface="+mn-ea"/>
              <a:cs typeface="Times New Roman" pitchFamily="18" charset="0"/>
            </a:endParaRPr>
          </a:p>
          <a:p>
            <a:pPr lvl="0">
              <a:lnSpc>
                <a:spcPts val="1400"/>
              </a:lnSpc>
            </a:pPr>
            <a:r>
              <a:rPr lang="ja-JP" altLang="en-US" sz="1100" dirty="0" smtClean="0">
                <a:latin typeface="+mn-ea"/>
                <a:cs typeface="Times New Roman" pitchFamily="18" charset="0"/>
              </a:rPr>
              <a:t>死亡、重度神経学的障害、神経学的障害がないこと</a:t>
            </a:r>
            <a:endParaRPr kumimoji="1" lang="ja-JP" altLang="en-US" sz="1100" dirty="0"/>
          </a:p>
        </p:txBody>
      </p:sp>
      <p:sp>
        <p:nvSpPr>
          <p:cNvPr id="34" name="テキスト ボックス 33"/>
          <p:cNvSpPr txBox="1"/>
          <p:nvPr/>
        </p:nvSpPr>
        <p:spPr>
          <a:xfrm>
            <a:off x="7352126" y="5000639"/>
            <a:ext cx="1857388" cy="307777"/>
          </a:xfrm>
          <a:prstGeom prst="rect">
            <a:avLst/>
          </a:prstGeom>
          <a:noFill/>
        </p:spPr>
        <p:txBody>
          <a:bodyPr wrap="square" rtlCol="0">
            <a:spAutoFit/>
          </a:bodyPr>
          <a:lstStyle/>
          <a:p>
            <a:pPr algn="ctr"/>
            <a:r>
              <a:rPr kumimoji="1" lang="en-US" altLang="ja-JP" sz="1400" b="1" dirty="0" smtClean="0">
                <a:latin typeface="+mn-ea"/>
              </a:rPr>
              <a:t>&lt;</a:t>
            </a:r>
            <a:r>
              <a:rPr kumimoji="1" lang="ja-JP" altLang="en-US" sz="1400" b="1" dirty="0" smtClean="0">
                <a:latin typeface="+mn-ea"/>
              </a:rPr>
              <a:t>主要評価項目</a:t>
            </a:r>
            <a:r>
              <a:rPr kumimoji="1" lang="en-US" altLang="ja-JP" sz="1400" b="1" dirty="0" smtClean="0">
                <a:latin typeface="+mn-ea"/>
              </a:rPr>
              <a:t>&gt;</a:t>
            </a:r>
            <a:endParaRPr kumimoji="1" lang="ja-JP" altLang="en-US" sz="1400" b="1" dirty="0">
              <a:latin typeface="+mn-ea"/>
            </a:endParaRPr>
          </a:p>
        </p:txBody>
      </p:sp>
      <p:sp>
        <p:nvSpPr>
          <p:cNvPr id="37" name="左右矢印 36"/>
          <p:cNvSpPr/>
          <p:nvPr/>
        </p:nvSpPr>
        <p:spPr>
          <a:xfrm>
            <a:off x="4411262" y="6143644"/>
            <a:ext cx="773912" cy="357190"/>
          </a:xfrm>
          <a:prstGeom prst="leftRight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rgbClr val="FF0000"/>
              </a:solidFill>
            </a:endParaRPr>
          </a:p>
        </p:txBody>
      </p:sp>
      <p:sp>
        <p:nvSpPr>
          <p:cNvPr id="38" name="テキスト ボックス 37"/>
          <p:cNvSpPr txBox="1"/>
          <p:nvPr/>
        </p:nvSpPr>
        <p:spPr>
          <a:xfrm>
            <a:off x="4294960" y="4797152"/>
            <a:ext cx="2300630" cy="466794"/>
          </a:xfrm>
          <a:prstGeom prst="rect">
            <a:avLst/>
          </a:prstGeom>
          <a:noFill/>
        </p:spPr>
        <p:txBody>
          <a:bodyPr wrap="none" rtlCol="0">
            <a:spAutoFit/>
          </a:bodyPr>
          <a:lstStyle/>
          <a:p>
            <a:pPr algn="ctr"/>
            <a:r>
              <a:rPr lang="ja-JP" altLang="en-US" sz="1100" dirty="0" smtClean="0">
                <a:latin typeface="+mn-ea"/>
              </a:rPr>
              <a:t>登録期間：</a:t>
            </a:r>
            <a:r>
              <a:rPr lang="en-US" altLang="ja-JP" sz="1100" dirty="0" smtClean="0">
                <a:latin typeface="+mn-ea"/>
              </a:rPr>
              <a:t>2011</a:t>
            </a:r>
            <a:r>
              <a:rPr lang="ja-JP" altLang="en-US" sz="1100" dirty="0" smtClean="0">
                <a:latin typeface="+mn-ea"/>
              </a:rPr>
              <a:t>年</a:t>
            </a:r>
            <a:r>
              <a:rPr lang="en-US" altLang="ja-JP" sz="1100" dirty="0" smtClean="0">
                <a:latin typeface="+mn-ea"/>
              </a:rPr>
              <a:t>10</a:t>
            </a:r>
            <a:r>
              <a:rPr kumimoji="1" lang="ja-JP" altLang="en-US" sz="1100" dirty="0" smtClean="0">
                <a:latin typeface="+mn-ea"/>
              </a:rPr>
              <a:t>月～</a:t>
            </a:r>
            <a:r>
              <a:rPr kumimoji="1" lang="en-US" altLang="ja-JP" sz="1100" dirty="0" smtClean="0">
                <a:latin typeface="+mn-ea"/>
              </a:rPr>
              <a:t>2014</a:t>
            </a:r>
            <a:r>
              <a:rPr kumimoji="1" lang="ja-JP" altLang="en-US" sz="1100" dirty="0" smtClean="0">
                <a:latin typeface="+mn-ea"/>
              </a:rPr>
              <a:t>年</a:t>
            </a:r>
            <a:r>
              <a:rPr kumimoji="1" lang="en-US" altLang="ja-JP" sz="1100" dirty="0" smtClean="0">
                <a:latin typeface="+mn-ea"/>
              </a:rPr>
              <a:t>3</a:t>
            </a:r>
            <a:r>
              <a:rPr kumimoji="1" lang="ja-JP" altLang="en-US" sz="1100" dirty="0" smtClean="0">
                <a:latin typeface="+mn-ea"/>
              </a:rPr>
              <a:t>月</a:t>
            </a:r>
            <a:endParaRPr kumimoji="1" lang="en-US" altLang="ja-JP" sz="1100" dirty="0" smtClean="0">
              <a:latin typeface="+mn-ea"/>
            </a:endParaRPr>
          </a:p>
          <a:p>
            <a:pPr algn="ctr">
              <a:lnSpc>
                <a:spcPts val="1600"/>
              </a:lnSpc>
            </a:pPr>
            <a:r>
              <a:rPr lang="ja-JP" altLang="en-US" sz="1100" dirty="0" smtClean="0">
                <a:latin typeface="+mn-ea"/>
              </a:rPr>
              <a:t>追跡期間：</a:t>
            </a:r>
            <a:r>
              <a:rPr lang="en-US" altLang="ja-JP" sz="1100" dirty="0" smtClean="0">
                <a:latin typeface="+mn-ea"/>
              </a:rPr>
              <a:t>2011</a:t>
            </a:r>
            <a:r>
              <a:rPr lang="ja-JP" altLang="en-US" sz="1100" dirty="0" smtClean="0">
                <a:latin typeface="+mn-ea"/>
              </a:rPr>
              <a:t>年</a:t>
            </a:r>
            <a:r>
              <a:rPr lang="en-US" altLang="ja-JP" sz="1100" dirty="0" smtClean="0">
                <a:latin typeface="+mn-ea"/>
              </a:rPr>
              <a:t>10</a:t>
            </a:r>
            <a:r>
              <a:rPr lang="ja-JP" altLang="en-US" sz="1100" dirty="0" smtClean="0">
                <a:latin typeface="+mn-ea"/>
              </a:rPr>
              <a:t>月～</a:t>
            </a:r>
            <a:r>
              <a:rPr lang="en-US" altLang="ja-JP" sz="1100" dirty="0" smtClean="0">
                <a:latin typeface="+mn-ea"/>
              </a:rPr>
              <a:t>2016</a:t>
            </a:r>
            <a:r>
              <a:rPr lang="ja-JP" altLang="en-US" sz="1100" dirty="0" smtClean="0">
                <a:latin typeface="+mn-ea"/>
              </a:rPr>
              <a:t>年</a:t>
            </a:r>
            <a:r>
              <a:rPr lang="en-US" altLang="ja-JP" sz="1100" dirty="0" smtClean="0">
                <a:latin typeface="+mn-ea"/>
              </a:rPr>
              <a:t>3</a:t>
            </a:r>
            <a:r>
              <a:rPr lang="ja-JP" altLang="en-US" sz="1100" dirty="0" smtClean="0">
                <a:latin typeface="+mn-ea"/>
              </a:rPr>
              <a:t>月</a:t>
            </a:r>
            <a:endParaRPr kumimoji="1" lang="ja-JP" altLang="en-US" sz="1100" dirty="0">
              <a:latin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Box 21"/>
          <p:cNvSpPr txBox="1"/>
          <p:nvPr/>
        </p:nvSpPr>
        <p:spPr>
          <a:xfrm>
            <a:off x="762000" y="2743200"/>
            <a:ext cx="8648521" cy="1015663"/>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6000" b="1" dirty="0" smtClean="0">
                <a:ln w="11430"/>
                <a:solidFill>
                  <a:srgbClr val="FF660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何を＜介入＞するのか？</a:t>
            </a:r>
            <a:endParaRPr kumimoji="1" lang="ja-JP" altLang="en-US" sz="6000" b="1" dirty="0">
              <a:ln w="11430"/>
              <a:solidFill>
                <a:srgbClr val="FF660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対角する 2 つの角を丸めた四角形 10"/>
          <p:cNvSpPr/>
          <p:nvPr/>
        </p:nvSpPr>
        <p:spPr bwMode="auto">
          <a:xfrm>
            <a:off x="4303873" y="4509004"/>
            <a:ext cx="3666563" cy="720196"/>
          </a:xfrm>
          <a:prstGeom prst="round2Diag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sz="2000" b="1" dirty="0" smtClean="0">
                <a:solidFill>
                  <a:schemeClr val="bg1"/>
                </a:solidFill>
              </a:rPr>
              <a:t>敗血症の予防</a:t>
            </a:r>
          </a:p>
        </p:txBody>
      </p:sp>
      <p:grpSp>
        <p:nvGrpSpPr>
          <p:cNvPr id="2" name="グループ化 15"/>
          <p:cNvGrpSpPr/>
          <p:nvPr/>
        </p:nvGrpSpPr>
        <p:grpSpPr>
          <a:xfrm>
            <a:off x="1105382" y="1628800"/>
            <a:ext cx="7754381" cy="4320480"/>
            <a:chOff x="1105382" y="1628800"/>
            <a:chExt cx="7754381" cy="4320480"/>
          </a:xfrm>
        </p:grpSpPr>
        <p:sp>
          <p:nvSpPr>
            <p:cNvPr id="15" name="対角する 2 つの角を丸めた四角形 14"/>
            <p:cNvSpPr/>
            <p:nvPr/>
          </p:nvSpPr>
          <p:spPr bwMode="auto">
            <a:xfrm>
              <a:off x="1105382" y="1628800"/>
              <a:ext cx="3666563" cy="720196"/>
            </a:xfrm>
            <a:prstGeom prst="round2Diag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2000" b="1" dirty="0" smtClean="0">
                  <a:solidFill>
                    <a:schemeClr val="bg1"/>
                  </a:solidFill>
                </a:rPr>
                <a:t>産科での母体ステロイド</a:t>
              </a:r>
              <a:endParaRPr lang="en-US" altLang="ja-JP" sz="2000" b="1" dirty="0" smtClean="0">
                <a:solidFill>
                  <a:schemeClr val="bg1"/>
                </a:solidFill>
              </a:endParaRPr>
            </a:p>
          </p:txBody>
        </p:sp>
        <p:sp>
          <p:nvSpPr>
            <p:cNvPr id="12" name="対角する 2 つの角を丸めた四角形 11"/>
            <p:cNvSpPr/>
            <p:nvPr/>
          </p:nvSpPr>
          <p:spPr bwMode="auto">
            <a:xfrm>
              <a:off x="2665621" y="3068960"/>
              <a:ext cx="3666563" cy="720196"/>
            </a:xfrm>
            <a:prstGeom prst="round2Diag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ja-JP" altLang="en-US" sz="2000" b="1" dirty="0" smtClean="0">
                  <a:solidFill>
                    <a:schemeClr val="bg1"/>
                  </a:solidFill>
                </a:rPr>
                <a:t>種々の肺合併症の予防</a:t>
              </a:r>
            </a:p>
          </p:txBody>
        </p:sp>
        <p:sp>
          <p:nvSpPr>
            <p:cNvPr id="13" name="対角する 2 つの角を丸めた四角形 12"/>
            <p:cNvSpPr/>
            <p:nvPr/>
          </p:nvSpPr>
          <p:spPr bwMode="auto">
            <a:xfrm>
              <a:off x="3445742" y="3788924"/>
              <a:ext cx="3666563" cy="720196"/>
            </a:xfrm>
            <a:prstGeom prst="round2Diag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ja-JP" sz="2000" b="1" dirty="0" smtClean="0">
                  <a:solidFill>
                    <a:schemeClr val="bg1"/>
                  </a:solidFill>
                </a:rPr>
                <a:t>PDA</a:t>
              </a:r>
              <a:r>
                <a:rPr lang="ja-JP" altLang="en-US" sz="2000" b="1" dirty="0" smtClean="0">
                  <a:solidFill>
                    <a:schemeClr val="bg1"/>
                  </a:solidFill>
                </a:rPr>
                <a:t>の管理および</a:t>
              </a:r>
              <a:endParaRPr lang="en-US" altLang="ja-JP" sz="2000" b="1" dirty="0" smtClean="0">
                <a:solidFill>
                  <a:schemeClr val="bg1"/>
                </a:solidFill>
              </a:endParaRPr>
            </a:p>
            <a:p>
              <a:pPr algn="ctr" fontAlgn="auto">
                <a:spcBef>
                  <a:spcPts val="0"/>
                </a:spcBef>
                <a:spcAft>
                  <a:spcPts val="0"/>
                </a:spcAft>
                <a:defRPr/>
              </a:pPr>
              <a:r>
                <a:rPr lang="en-US" altLang="ja-JP" sz="2000" b="1" dirty="0" smtClean="0">
                  <a:solidFill>
                    <a:schemeClr val="bg1"/>
                  </a:solidFill>
                </a:rPr>
                <a:t>IVH</a:t>
              </a:r>
              <a:r>
                <a:rPr lang="ja-JP" altLang="en-US" sz="2000" b="1" dirty="0" smtClean="0">
                  <a:solidFill>
                    <a:schemeClr val="bg1"/>
                  </a:solidFill>
                </a:rPr>
                <a:t>の予防</a:t>
              </a:r>
            </a:p>
          </p:txBody>
        </p:sp>
        <p:sp>
          <p:nvSpPr>
            <p:cNvPr id="14" name="対角する 2 つの角を丸めた四角形 13"/>
            <p:cNvSpPr/>
            <p:nvPr/>
          </p:nvSpPr>
          <p:spPr bwMode="auto">
            <a:xfrm>
              <a:off x="1897470" y="2348880"/>
              <a:ext cx="3666563" cy="720196"/>
            </a:xfrm>
            <a:prstGeom prst="round2Diag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ja-JP" altLang="en-US" sz="2000" b="1" dirty="0" smtClean="0">
                  <a:solidFill>
                    <a:schemeClr val="bg1"/>
                  </a:solidFill>
                </a:rPr>
                <a:t>出生時仮死の積極的な蘇生</a:t>
              </a:r>
            </a:p>
          </p:txBody>
        </p:sp>
        <p:sp>
          <p:nvSpPr>
            <p:cNvPr id="10" name="対角する 2 つの角を丸めた四角形 9"/>
            <p:cNvSpPr/>
            <p:nvPr/>
          </p:nvSpPr>
          <p:spPr bwMode="auto">
            <a:xfrm>
              <a:off x="5193200" y="5229084"/>
              <a:ext cx="3666563" cy="720196"/>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000" b="1" dirty="0" smtClean="0"/>
                <a:t>栄養管理</a:t>
              </a:r>
              <a:endParaRPr lang="ja-JP" altLang="en-US" sz="2000" b="1" dirty="0"/>
            </a:p>
          </p:txBody>
        </p:sp>
      </p:grpSp>
      <p:sp>
        <p:nvSpPr>
          <p:cNvPr id="32770" name="テキスト ボックス 8"/>
          <p:cNvSpPr txBox="1">
            <a:spLocks noChangeArrowheads="1"/>
          </p:cNvSpPr>
          <p:nvPr/>
        </p:nvSpPr>
        <p:spPr bwMode="auto">
          <a:xfrm>
            <a:off x="1569449" y="333375"/>
            <a:ext cx="7146508" cy="954107"/>
          </a:xfrm>
          <a:prstGeom prst="rect">
            <a:avLst/>
          </a:prstGeom>
          <a:noFill/>
          <a:ln w="9525">
            <a:noFill/>
            <a:miter lim="800000"/>
            <a:headEnd/>
            <a:tailEnd/>
          </a:ln>
        </p:spPr>
        <p:txBody>
          <a:bodyPr wrap="none">
            <a:spAutoFit/>
          </a:bodyPr>
          <a:lstStyle/>
          <a:p>
            <a:pPr algn="ctr"/>
            <a:r>
              <a:rPr lang="ja-JP" altLang="en-US" sz="3600" dirty="0" smtClean="0">
                <a:latin typeface="Calibri" pitchFamily="34" charset="0"/>
              </a:rPr>
              <a:t>標準化すべき予後に影響する</a:t>
            </a:r>
            <a:r>
              <a:rPr lang="en-US" altLang="ja-JP" sz="3600" dirty="0" smtClean="0">
                <a:latin typeface="Calibri" pitchFamily="34" charset="0"/>
              </a:rPr>
              <a:t>6</a:t>
            </a:r>
            <a:r>
              <a:rPr lang="ja-JP" altLang="en-US" sz="3600" dirty="0" smtClean="0">
                <a:latin typeface="Calibri" pitchFamily="34" charset="0"/>
              </a:rPr>
              <a:t>分野</a:t>
            </a:r>
            <a:endParaRPr lang="en-US" altLang="ja-JP" sz="3600" dirty="0">
              <a:latin typeface="Calibri" pitchFamily="34" charset="0"/>
            </a:endParaRPr>
          </a:p>
          <a:p>
            <a:pPr algn="ctr"/>
            <a:r>
              <a:rPr lang="ja-JP" altLang="en-US" sz="2000" dirty="0">
                <a:latin typeface="Calibri" pitchFamily="34" charset="0"/>
              </a:rPr>
              <a:t>（周産期母子医療ネットワークデータベース解析より）</a:t>
            </a:r>
          </a:p>
        </p:txBody>
      </p:sp>
      <p:sp>
        <p:nvSpPr>
          <p:cNvPr id="19" name="スライド番号プレースホルダ 18"/>
          <p:cNvSpPr>
            <a:spLocks noGrp="1"/>
          </p:cNvSpPr>
          <p:nvPr>
            <p:ph type="sldNum" sz="quarter" idx="12"/>
          </p:nvPr>
        </p:nvSpPr>
        <p:spPr/>
        <p:txBody>
          <a:bodyPr/>
          <a:lstStyle/>
          <a:p>
            <a:pPr>
              <a:defRPr/>
            </a:pPr>
            <a:fld id="{D44DC4AF-A5B5-418E-BD0F-6F6AE540BF6F}" type="slidenum">
              <a:rPr lang="ja-JP" altLang="en-US"/>
              <a:pPr>
                <a:defRPr/>
              </a:pPr>
              <a:t>44</a:t>
            </a:fld>
            <a:endParaRPr lang="ja-JP" altLang="en-US"/>
          </a:p>
        </p:txBody>
      </p:sp>
      <p:sp>
        <p:nvSpPr>
          <p:cNvPr id="32792" name="Text Box 24"/>
          <p:cNvSpPr txBox="1">
            <a:spLocks noChangeArrowheads="1"/>
          </p:cNvSpPr>
          <p:nvPr/>
        </p:nvSpPr>
        <p:spPr bwMode="auto">
          <a:xfrm>
            <a:off x="5601072" y="6237312"/>
            <a:ext cx="3082895"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ja-JP" dirty="0"/>
              <a:t>Evidence-practice gap</a:t>
            </a:r>
            <a:r>
              <a:rPr lang="ja-JP" altLang="en-US" dirty="0"/>
              <a:t>を埋める</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28600"/>
            <a:ext cx="99060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周産期医療の</a:t>
            </a:r>
            <a:r>
              <a:rPr lang="en-US" altLang="ja-JP" b="1" dirty="0" smtClean="0">
                <a:ln w="11430"/>
                <a:solidFill>
                  <a:srgbClr val="000090"/>
                </a:solidFill>
                <a:latin typeface="ＤＦＰ太丸ゴシック体"/>
                <a:ea typeface="ＤＦＰ太丸ゴシック体"/>
                <a:cs typeface="ＤＦＰ太丸ゴシック体"/>
              </a:rPr>
              <a:t>&lt;</a:t>
            </a:r>
            <a:r>
              <a:rPr lang="ja-JP" altLang="en-US" b="1" dirty="0" smtClean="0">
                <a:ln w="11430"/>
                <a:solidFill>
                  <a:srgbClr val="000090"/>
                </a:solidFill>
                <a:latin typeface="ＤＦＰ太丸ゴシック体"/>
                <a:ea typeface="ＤＦＰ太丸ゴシック体"/>
                <a:cs typeface="ＤＦＰ太丸ゴシック体"/>
              </a:rPr>
              <a:t>標準的治療の考え方</a:t>
            </a:r>
            <a:r>
              <a:rPr lang="en-US" altLang="ja-JP" b="1" dirty="0" smtClean="0">
                <a:ln w="11430"/>
                <a:solidFill>
                  <a:srgbClr val="000090"/>
                </a:solidFill>
                <a:latin typeface="ＤＦＰ太丸ゴシック体"/>
                <a:ea typeface="ＤＦＰ太丸ゴシック体"/>
                <a:cs typeface="ＤＦＰ太丸ゴシック体"/>
              </a:rPr>
              <a:t>&gt;</a:t>
            </a:r>
            <a:r>
              <a:rPr lang="ja-JP" altLang="en-US" b="1" dirty="0" smtClean="0">
                <a:ln w="11430"/>
                <a:solidFill>
                  <a:srgbClr val="000090"/>
                </a:solidFill>
                <a:latin typeface="ＤＦＰ太丸ゴシック体"/>
                <a:ea typeface="ＤＦＰ太丸ゴシック体"/>
                <a:cs typeface="ＤＦＰ太丸ゴシック体"/>
              </a:rPr>
              <a:t>の作成</a:t>
            </a:r>
            <a:r>
              <a:rPr lang="en-US" altLang="ja-JP" b="1" dirty="0" smtClean="0">
                <a:ln w="11430"/>
                <a:solidFill>
                  <a:srgbClr val="000090"/>
                </a:solidFill>
                <a:latin typeface="ＤＦＰ太丸ゴシック体"/>
                <a:ea typeface="ＤＦＰ太丸ゴシック体"/>
                <a:cs typeface="ＤＦＰ太丸ゴシック体"/>
              </a:rPr>
              <a:t/>
            </a:r>
            <a:br>
              <a:rPr lang="en-US" altLang="ja-JP" b="1" dirty="0" smtClean="0">
                <a:ln w="11430"/>
                <a:solidFill>
                  <a:srgbClr val="000090"/>
                </a:solidFill>
                <a:latin typeface="ＤＦＰ太丸ゴシック体"/>
                <a:ea typeface="ＤＦＰ太丸ゴシック体"/>
                <a:cs typeface="ＤＦＰ太丸ゴシック体"/>
              </a:rPr>
            </a:br>
            <a:endParaRPr lang="ja-JP" altLang="en-US" b="1" dirty="0">
              <a:ln w="11430"/>
              <a:solidFill>
                <a:srgbClr val="000090"/>
              </a:solidFill>
              <a:latin typeface="ＤＦＰ太丸ゴシック体"/>
              <a:ea typeface="ＤＦＰ太丸ゴシック体"/>
              <a:cs typeface="ＤＦＰ太丸ゴシック体"/>
            </a:endParaRPr>
          </a:p>
        </p:txBody>
      </p:sp>
      <p:sp>
        <p:nvSpPr>
          <p:cNvPr id="9" name="正方形/長方形 8"/>
          <p:cNvSpPr/>
          <p:nvPr/>
        </p:nvSpPr>
        <p:spPr>
          <a:xfrm>
            <a:off x="381000" y="1600200"/>
            <a:ext cx="9525000" cy="3108544"/>
          </a:xfrm>
          <a:prstGeom prst="rect">
            <a:avLst/>
          </a:prstGeom>
        </p:spPr>
        <p:txBody>
          <a:bodyPr wrap="square">
            <a:spAutoFit/>
          </a:bodyPr>
          <a:lstStyle/>
          <a:p>
            <a:r>
              <a:rPr lang="ja-JP" altLang="en-US" sz="2800" dirty="0" smtClean="0">
                <a:latin typeface="ＤＦＰ太丸ゴシック体"/>
                <a:ea typeface="ＤＦＰ太丸ゴシック体"/>
                <a:cs typeface="ＤＦＰ太丸ゴシック体"/>
              </a:rPr>
              <a:t>・エビデンスレベルが高く、予後に影響を及ぼす可能性ある内容について系統的レビューを行い、推奨を作成。</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・他分野の診療ガイドラインとの整合性を考慮。</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・推奨と推奨グレードは、意見公募を行い、デルフィー法による総意形成会議</a:t>
            </a:r>
            <a:r>
              <a:rPr lang="en-US" altLang="ja-JP" sz="2800" dirty="0" smtClean="0">
                <a:latin typeface="ＤＦＰ太丸ゴシック体"/>
                <a:ea typeface="ＤＦＰ太丸ゴシック体"/>
                <a:cs typeface="ＤＦＰ太丸ゴシック体"/>
              </a:rPr>
              <a:t>(2010</a:t>
            </a:r>
            <a:r>
              <a:rPr lang="ja-JP" altLang="en-US" sz="2800" dirty="0" smtClean="0">
                <a:latin typeface="ＤＦＰ太丸ゴシック体"/>
                <a:ea typeface="ＤＦＰ太丸ゴシック体"/>
                <a:cs typeface="ＤＦＰ太丸ゴシック体"/>
              </a:rPr>
              <a:t>年</a:t>
            </a:r>
            <a:r>
              <a:rPr lang="en-US" altLang="ja-JP" sz="2800" dirty="0" smtClean="0">
                <a:latin typeface="ＤＦＰ太丸ゴシック体"/>
                <a:ea typeface="ＤＦＰ太丸ゴシック体"/>
                <a:cs typeface="ＤＦＰ太丸ゴシック体"/>
              </a:rPr>
              <a:t>11</a:t>
            </a:r>
            <a:r>
              <a:rPr lang="ja-JP" altLang="en-US" sz="2800" dirty="0" smtClean="0">
                <a:latin typeface="ＤＦＰ太丸ゴシック体"/>
                <a:ea typeface="ＤＦＰ太丸ゴシック体"/>
                <a:cs typeface="ＤＦＰ太丸ゴシック体"/>
              </a:rPr>
              <a:t>月開催予定</a:t>
            </a: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を経て策定</a:t>
            </a:r>
            <a:endParaRPr lang="en-US" altLang="ja-JP" sz="2800" dirty="0" smtClean="0">
              <a:latin typeface="ＤＦＰ太丸ゴシック体"/>
              <a:ea typeface="ＤＦＰ太丸ゴシック体"/>
              <a:cs typeface="ＤＦＰ太丸ゴシック体"/>
            </a:endParaRPr>
          </a:p>
          <a:p>
            <a:endParaRPr lang="ja-JP" altLang="en-US" sz="2800" dirty="0">
              <a:latin typeface="ＤＦＰ太丸ゴシック体"/>
              <a:ea typeface="ＤＦＰ太丸ゴシック体"/>
              <a:cs typeface="ＤＦＰ太丸ゴシック体"/>
            </a:endParaRPr>
          </a:p>
        </p:txBody>
      </p:sp>
      <p:sp>
        <p:nvSpPr>
          <p:cNvPr id="6" name="正方形/長方形 5"/>
          <p:cNvSpPr/>
          <p:nvPr/>
        </p:nvSpPr>
        <p:spPr>
          <a:xfrm>
            <a:off x="381000" y="5410200"/>
            <a:ext cx="9220200" cy="1077218"/>
          </a:xfrm>
          <a:prstGeom prst="rect">
            <a:avLst/>
          </a:prstGeom>
          <a:solidFill>
            <a:srgbClr val="FFFF00"/>
          </a:solidFill>
          <a:ln>
            <a:solidFill>
              <a:schemeClr val="tx1"/>
            </a:solidFill>
          </a:ln>
        </p:spPr>
        <p:txBody>
          <a:bodyPr wrap="square">
            <a:spAutoFit/>
          </a:bodyPr>
          <a:lstStyle/>
          <a:p>
            <a:r>
              <a:rPr lang="ja-JP" altLang="en-US" sz="3200" dirty="0" smtClean="0">
                <a:latin typeface="ＤＦＰ太丸ゴシック体"/>
                <a:ea typeface="ＤＦＰ太丸ゴシック体"/>
                <a:cs typeface="ＤＦＰ太丸ゴシック体"/>
              </a:rPr>
              <a:t>不得意診療分野の医療の質の</a:t>
            </a:r>
            <a:r>
              <a:rPr lang="en-US" altLang="ja-JP" sz="3200" dirty="0" smtClean="0">
                <a:latin typeface="ＤＦＰ太丸ゴシック体"/>
                <a:ea typeface="ＤＦＰ太丸ゴシック体"/>
                <a:cs typeface="ＤＦＰ太丸ゴシック体"/>
              </a:rPr>
              <a:t>&lt;</a:t>
            </a:r>
            <a:r>
              <a:rPr lang="ja-JP" altLang="en-US" sz="3200" dirty="0" smtClean="0">
                <a:solidFill>
                  <a:srgbClr val="FF0000"/>
                </a:solidFill>
                <a:latin typeface="ＤＦＰ太丸ゴシック体"/>
                <a:ea typeface="ＤＦＰ太丸ゴシック体"/>
                <a:cs typeface="ＤＦＰ太丸ゴシック体"/>
              </a:rPr>
              <a:t>底上げ</a:t>
            </a:r>
            <a:r>
              <a:rPr lang="en-US" altLang="ja-JP" sz="3200" dirty="0" smtClean="0">
                <a:latin typeface="ＤＦＰ太丸ゴシック体"/>
                <a:ea typeface="ＤＦＰ太丸ゴシック体"/>
                <a:cs typeface="ＤＦＰ太丸ゴシック体"/>
              </a:rPr>
              <a:t>&gt;</a:t>
            </a:r>
            <a:r>
              <a:rPr lang="ja-JP" altLang="en-US" sz="3200" dirty="0" smtClean="0">
                <a:latin typeface="ＤＦＰ太丸ゴシック体"/>
                <a:ea typeface="ＤＦＰ太丸ゴシック体"/>
                <a:cs typeface="ＤＦＰ太丸ゴシック体"/>
              </a:rPr>
              <a:t>を目指す</a:t>
            </a:r>
            <a:endParaRPr lang="en-US" altLang="ja-JP" sz="3200" dirty="0" smtClean="0">
              <a:latin typeface="ＤＦＰ太丸ゴシック体"/>
              <a:ea typeface="ＤＦＰ太丸ゴシック体"/>
              <a:cs typeface="ＤＦＰ太丸ゴシック体"/>
            </a:endParaRPr>
          </a:p>
          <a:p>
            <a:r>
              <a:rPr lang="ja-JP" altLang="en-US" sz="3200" dirty="0" smtClean="0">
                <a:solidFill>
                  <a:srgbClr val="FF0000"/>
                </a:solidFill>
                <a:latin typeface="ＤＦＰ太丸ゴシック体"/>
                <a:ea typeface="ＤＦＰ太丸ゴシック体"/>
                <a:cs typeface="ＤＦＰ太丸ゴシック体"/>
              </a:rPr>
              <a:t>エッセンシャル診療ガイドライン</a:t>
            </a:r>
            <a:r>
              <a:rPr lang="ja-JP" altLang="en-US" sz="3200" dirty="0" smtClean="0">
                <a:latin typeface="ＤＦＰ太丸ゴシック体"/>
                <a:ea typeface="ＤＦＰ太丸ゴシック体"/>
                <a:cs typeface="ＤＦＰ太丸ゴシック体"/>
              </a:rPr>
              <a:t>の総意形成！</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3400" y="0"/>
            <a:ext cx="84201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6000" b="1" dirty="0" smtClean="0">
                <a:ln w="11430"/>
                <a:solidFill>
                  <a:srgbClr val="000090"/>
                </a:solidFill>
                <a:latin typeface="ＤＦＰ太丸ゴシック体"/>
                <a:ea typeface="ＤＦＰ太丸ゴシック体"/>
                <a:cs typeface="ＤＦＰ太丸ゴシック体"/>
              </a:rPr>
              <a:t>ガイドラインの疑問</a:t>
            </a:r>
            <a:endParaRPr lang="ja-JP" altLang="en-US" sz="6000" b="1" dirty="0">
              <a:ln w="11430"/>
              <a:solidFill>
                <a:srgbClr val="000090"/>
              </a:solidFill>
              <a:latin typeface="ＤＦＰ太丸ゴシック体"/>
              <a:ea typeface="ＤＦＰ太丸ゴシック体"/>
              <a:cs typeface="ＤＦＰ太丸ゴシック体"/>
            </a:endParaRPr>
          </a:p>
        </p:txBody>
      </p:sp>
      <p:sp>
        <p:nvSpPr>
          <p:cNvPr id="5" name="テキスト ボックス 10"/>
          <p:cNvSpPr txBox="1"/>
          <p:nvPr/>
        </p:nvSpPr>
        <p:spPr>
          <a:xfrm>
            <a:off x="457200" y="2362200"/>
            <a:ext cx="8956298"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spcAft>
                <a:spcPts val="4800"/>
              </a:spcAft>
            </a:pPr>
            <a:r>
              <a:rPr kumimoji="1" lang="ja-JP" altLang="en-US" sz="3600" dirty="0" smtClean="0">
                <a:latin typeface="ＤＦＰ太丸ゴシック体"/>
                <a:ea typeface="ＤＦＰ太丸ゴシック体"/>
                <a:cs typeface="ＤＦＰ太丸ゴシック体"/>
              </a:rPr>
              <a:t>・ガイドラインは本当に使われているか？</a:t>
            </a:r>
            <a:endParaRPr kumimoji="1" lang="en-US" altLang="ja-JP" sz="3600" dirty="0" smtClean="0">
              <a:latin typeface="ＤＦＰ太丸ゴシック体"/>
              <a:ea typeface="ＤＦＰ太丸ゴシック体"/>
              <a:cs typeface="ＤＦＰ太丸ゴシック体"/>
            </a:endParaRPr>
          </a:p>
          <a:p>
            <a:pPr>
              <a:spcAft>
                <a:spcPts val="4800"/>
              </a:spcAft>
            </a:pPr>
            <a:r>
              <a:rPr lang="ja-JP" altLang="en-US" sz="3600" dirty="0" smtClean="0">
                <a:latin typeface="ＤＦＰ太丸ゴシック体"/>
                <a:ea typeface="ＤＦＰ太丸ゴシック体"/>
                <a:cs typeface="ＤＦＰ太丸ゴシック体"/>
              </a:rPr>
              <a:t>・ガイドラインは現場をよくしているか？</a:t>
            </a:r>
            <a:endParaRPr kumimoji="1" lang="ja-JP" altLang="en-US" sz="3600" dirty="0">
              <a:latin typeface="ＤＦＰ太丸ゴシック体"/>
              <a:ea typeface="ＤＦＰ太丸ゴシック体"/>
              <a:cs typeface="ＤＦＰ太丸ゴシック体"/>
            </a:endParaRPr>
          </a:p>
        </p:txBody>
      </p:sp>
      <p:sp>
        <p:nvSpPr>
          <p:cNvPr id="6" name="正方形/長方形 5"/>
          <p:cNvSpPr/>
          <p:nvPr/>
        </p:nvSpPr>
        <p:spPr>
          <a:xfrm>
            <a:off x="152400" y="5257800"/>
            <a:ext cx="9525000" cy="1200329"/>
          </a:xfrm>
          <a:prstGeom prst="rect">
            <a:avLst/>
          </a:prstGeom>
          <a:solidFill>
            <a:srgbClr val="FFFF00"/>
          </a:solidFill>
          <a:ln>
            <a:solidFill>
              <a:schemeClr val="tx1"/>
            </a:solidFill>
          </a:ln>
        </p:spPr>
        <p:txBody>
          <a:bodyPr wrap="square">
            <a:spAutoFit/>
          </a:bodyPr>
          <a:lstStyle/>
          <a:p>
            <a:r>
              <a:rPr lang="ja-JP" altLang="en-US" sz="3600" dirty="0" smtClean="0">
                <a:latin typeface="ＤＦＰ太丸ゴシック体"/>
                <a:ea typeface="ＤＦＰ太丸ゴシック体"/>
                <a:cs typeface="ＤＦＰ太丸ゴシック体"/>
              </a:rPr>
              <a:t>ガイドラインをどう活かしていくか？</a:t>
            </a:r>
            <a:endParaRPr lang="en-US" altLang="ja-JP" sz="3600" dirty="0" smtClean="0">
              <a:latin typeface="ＤＦＰ太丸ゴシック体"/>
              <a:ea typeface="ＤＦＰ太丸ゴシック体"/>
              <a:cs typeface="ＤＦＰ太丸ゴシック体"/>
            </a:endParaRPr>
          </a:p>
          <a:p>
            <a:r>
              <a:rPr lang="ja-JP" altLang="en-US" sz="3600" dirty="0" smtClean="0">
                <a:latin typeface="ＤＦＰ太丸ゴシック体"/>
                <a:ea typeface="ＤＦＰ太丸ゴシック体"/>
                <a:cs typeface="ＤＦＰ太丸ゴシック体"/>
              </a:rPr>
              <a:t>　　　　　　　　　　皆様と一緒に考えたい。</a:t>
            </a:r>
            <a:endParaRPr lang="ja-JP" altLang="en-US" sz="36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168289"/>
            <a:ext cx="8915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標準化プログラム</a:t>
            </a:r>
            <a:r>
              <a:rPr kumimoji="1"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の４本柱</a:t>
            </a:r>
            <a:endParaRPr kumimoji="1"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graphicFrame>
        <p:nvGraphicFramePr>
          <p:cNvPr id="4" name="図表 3"/>
          <p:cNvGraphicFramePr/>
          <p:nvPr/>
        </p:nvGraphicFramePr>
        <p:xfrm>
          <a:off x="1640632" y="1155711"/>
          <a:ext cx="6676008" cy="45466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 name="正方形/長方形 6"/>
          <p:cNvSpPr/>
          <p:nvPr/>
        </p:nvSpPr>
        <p:spPr>
          <a:xfrm>
            <a:off x="872728" y="5791200"/>
            <a:ext cx="8195072" cy="954107"/>
          </a:xfrm>
          <a:prstGeom prst="rect">
            <a:avLst/>
          </a:prstGeom>
          <a:solidFill>
            <a:srgbClr val="FFFF00"/>
          </a:solidFill>
          <a:ln>
            <a:solidFill>
              <a:schemeClr val="tx1"/>
            </a:solidFill>
          </a:ln>
        </p:spPr>
        <p:txBody>
          <a:bodyPr wrap="square">
            <a:spAutoFit/>
          </a:bodyPr>
          <a:lstStyle/>
          <a:p>
            <a:r>
              <a:rPr lang="ja-JP" altLang="en-US" sz="2800" dirty="0" smtClean="0">
                <a:latin typeface="ＤＦＰ太丸ゴシック体"/>
                <a:ea typeface="ＤＦＰ太丸ゴシック体"/>
                <a:cs typeface="ＤＦＰ太丸ゴシック体"/>
              </a:rPr>
              <a:t>介入：各施設がテーラーメイドな改善行動計画を立て実行するのを施設外からサポートすること！</a:t>
            </a:r>
            <a:endParaRPr lang="ja-JP" altLang="en-US" sz="28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416496" y="1340768"/>
          <a:ext cx="9145015" cy="5085183"/>
        </p:xfrm>
        <a:graphic>
          <a:graphicData uri="http://schemas.openxmlformats.org/drawingml/2006/table">
            <a:tbl>
              <a:tblPr firstRow="1">
                <a:tableStyleId>{3C2FFA5D-87B4-456A-9821-1D502468CF0F}</a:tableStyleId>
              </a:tblPr>
              <a:tblGrid>
                <a:gridCol w="1548754"/>
                <a:gridCol w="1100244"/>
                <a:gridCol w="1383450"/>
                <a:gridCol w="1368152"/>
                <a:gridCol w="3744415"/>
              </a:tblGrid>
              <a:tr h="834675">
                <a:tc>
                  <a:txBody>
                    <a:bodyPr/>
                    <a:lstStyle/>
                    <a:p>
                      <a:pPr algn="ctr">
                        <a:spcAft>
                          <a:spcPts val="0"/>
                        </a:spcAft>
                        <a:tabLst>
                          <a:tab pos="1038225" algn="l"/>
                        </a:tabLst>
                      </a:pPr>
                      <a:r>
                        <a:rPr lang="ja-JP" sz="2000" kern="100" baseline="0" dirty="0"/>
                        <a:t>介入（年）</a:t>
                      </a:r>
                      <a:r>
                        <a:rPr lang="en-GB" sz="2000" kern="100" baseline="0" dirty="0"/>
                        <a:t>	</a:t>
                      </a:r>
                      <a:endParaRPr lang="ja-JP" sz="2000" b="1" kern="100" baseline="0" dirty="0">
                        <a:latin typeface="Century"/>
                        <a:ea typeface="ＭＳ 明朝"/>
                        <a:cs typeface="Times New Roman"/>
                      </a:endParaRPr>
                    </a:p>
                  </a:txBody>
                  <a:tcPr marL="68579" marR="68579" marT="0" marB="0" anchor="ctr"/>
                </a:tc>
                <a:tc>
                  <a:txBody>
                    <a:bodyPr/>
                    <a:lstStyle/>
                    <a:p>
                      <a:pPr algn="ctr">
                        <a:lnSpc>
                          <a:spcPct val="150000"/>
                        </a:lnSpc>
                        <a:spcAft>
                          <a:spcPts val="0"/>
                        </a:spcAft>
                      </a:pPr>
                      <a:r>
                        <a:rPr lang="ja-JP" sz="2000" kern="100" baseline="0" dirty="0" smtClean="0"/>
                        <a:t>文献</a:t>
                      </a:r>
                      <a:endParaRPr lang="ja-JP" sz="2000" b="1" kern="100" baseline="0" dirty="0">
                        <a:latin typeface="Century"/>
                        <a:ea typeface="ＭＳ 明朝"/>
                        <a:cs typeface="Times New Roman"/>
                      </a:endParaRPr>
                    </a:p>
                  </a:txBody>
                  <a:tcPr marL="68579" marR="68579" marT="0" marB="0" anchor="ctr"/>
                </a:tc>
                <a:tc>
                  <a:txBody>
                    <a:bodyPr/>
                    <a:lstStyle/>
                    <a:p>
                      <a:pPr algn="ctr">
                        <a:spcAft>
                          <a:spcPts val="0"/>
                        </a:spcAft>
                      </a:pPr>
                      <a:r>
                        <a:rPr lang="ja-JP" sz="2000" kern="100" baseline="0" dirty="0"/>
                        <a:t>研究</a:t>
                      </a:r>
                      <a:endParaRPr lang="ja-JP" sz="2000" b="1" kern="100" baseline="0" dirty="0">
                        <a:latin typeface="Century"/>
                        <a:ea typeface="ＭＳ 明朝"/>
                        <a:cs typeface="Times New Roman"/>
                      </a:endParaRPr>
                    </a:p>
                  </a:txBody>
                  <a:tcPr marL="68579" marR="68579" marT="0" marB="0" anchor="ctr"/>
                </a:tc>
                <a:tc>
                  <a:txBody>
                    <a:bodyPr/>
                    <a:lstStyle/>
                    <a:p>
                      <a:pPr algn="ctr">
                        <a:spcAft>
                          <a:spcPts val="0"/>
                        </a:spcAft>
                      </a:pPr>
                      <a:r>
                        <a:rPr lang="ja-JP" sz="2000" kern="100" baseline="0" dirty="0"/>
                        <a:t>効果</a:t>
                      </a:r>
                      <a:endParaRPr lang="ja-JP" sz="2000" b="1" kern="100" baseline="0" dirty="0">
                        <a:latin typeface="Century"/>
                        <a:ea typeface="ＭＳ 明朝"/>
                        <a:cs typeface="Times New Roman"/>
                      </a:endParaRPr>
                    </a:p>
                  </a:txBody>
                  <a:tcPr marL="68579" marR="68579" marT="0" marB="0" anchor="ctr"/>
                </a:tc>
                <a:tc>
                  <a:txBody>
                    <a:bodyPr/>
                    <a:lstStyle/>
                    <a:p>
                      <a:pPr algn="ctr">
                        <a:spcAft>
                          <a:spcPts val="0"/>
                        </a:spcAft>
                      </a:pPr>
                      <a:r>
                        <a:rPr lang="ja-JP" sz="2000" kern="100" baseline="0" dirty="0"/>
                        <a:t>コメント</a:t>
                      </a:r>
                      <a:endParaRPr lang="ja-JP" sz="2000" b="1" kern="100" baseline="0" dirty="0">
                        <a:latin typeface="Century"/>
                        <a:ea typeface="ＭＳ 明朝"/>
                        <a:cs typeface="Times New Roman"/>
                      </a:endParaRPr>
                    </a:p>
                  </a:txBody>
                  <a:tcPr marL="68579" marR="68579" marT="0" marB="0" anchor="ctr"/>
                </a:tc>
              </a:tr>
              <a:tr h="1151275">
                <a:tc>
                  <a:txBody>
                    <a:bodyPr/>
                    <a:lstStyle/>
                    <a:p>
                      <a:pPr algn="ctr">
                        <a:spcAft>
                          <a:spcPts val="0"/>
                        </a:spcAft>
                      </a:pPr>
                      <a:r>
                        <a:rPr lang="ja-JP" sz="1800" kern="100" dirty="0"/>
                        <a:t>臨床監査</a:t>
                      </a:r>
                      <a:r>
                        <a:rPr lang="ja-JP" sz="1800" kern="100" dirty="0" smtClean="0"/>
                        <a:t>と</a:t>
                      </a:r>
                      <a:endParaRPr lang="en-US" altLang="ja-JP" sz="1800" kern="100" dirty="0" smtClean="0"/>
                    </a:p>
                    <a:p>
                      <a:pPr algn="ctr">
                        <a:spcAft>
                          <a:spcPts val="0"/>
                        </a:spcAft>
                      </a:pPr>
                      <a:r>
                        <a:rPr lang="ja-JP" sz="1800" kern="100" dirty="0" smtClean="0"/>
                        <a:t>フィードバック</a:t>
                      </a:r>
                      <a:r>
                        <a:rPr lang="en-GB" sz="1800" kern="100" dirty="0" smtClean="0"/>
                        <a:t> </a:t>
                      </a:r>
                      <a:endParaRPr lang="ja-JP" sz="18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err="1"/>
                        <a:t>Jamtvedt</a:t>
                      </a:r>
                      <a:r>
                        <a:rPr lang="en-GB" sz="1600" kern="100" dirty="0"/>
                        <a:t>, 2006</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a:t>118</a:t>
                      </a:r>
                      <a:r>
                        <a:rPr lang="ja-JP" sz="1600" kern="100" dirty="0" smtClean="0"/>
                        <a:t>の</a:t>
                      </a:r>
                      <a:r>
                        <a:rPr lang="en-US" altLang="ja-JP" sz="1600" kern="100" dirty="0" smtClean="0"/>
                        <a:t>RCT</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ja-JP" sz="1600" kern="100" dirty="0"/>
                        <a:t>効果あり</a:t>
                      </a:r>
                      <a:endParaRPr lang="ja-JP" sz="1600" kern="100" dirty="0">
                        <a:latin typeface="Century"/>
                        <a:ea typeface="ＭＳ 明朝"/>
                        <a:cs typeface="Times New Roman"/>
                      </a:endParaRPr>
                    </a:p>
                  </a:txBody>
                  <a:tcPr marL="68579" marR="68579" marT="0" marB="0" anchor="ctr"/>
                </a:tc>
                <a:tc>
                  <a:txBody>
                    <a:bodyPr/>
                    <a:lstStyle/>
                    <a:p>
                      <a:pPr algn="l">
                        <a:spcAft>
                          <a:spcPts val="0"/>
                        </a:spcAft>
                      </a:pPr>
                      <a:r>
                        <a:rPr lang="ja-JP" sz="1600" kern="100" dirty="0"/>
                        <a:t>ただし効果の程度は中から小。もともとのコンプライアンスが悪い場合やフィードバックが強い場合により効果的。</a:t>
                      </a:r>
                      <a:endParaRPr lang="ja-JP" sz="1600" kern="100" dirty="0">
                        <a:latin typeface="Century"/>
                        <a:ea typeface="ＭＳ 明朝"/>
                        <a:cs typeface="Times New Roman"/>
                      </a:endParaRPr>
                    </a:p>
                  </a:txBody>
                  <a:tcPr marL="68579" marR="68579" marT="0" marB="0" anchor="ctr"/>
                </a:tc>
              </a:tr>
              <a:tr h="1151275">
                <a:tc>
                  <a:txBody>
                    <a:bodyPr/>
                    <a:lstStyle/>
                    <a:p>
                      <a:pPr algn="ctr">
                        <a:spcAft>
                          <a:spcPts val="0"/>
                        </a:spcAft>
                      </a:pPr>
                      <a:r>
                        <a:rPr lang="ja-JP" sz="1800" kern="100" dirty="0"/>
                        <a:t>卒後教育のための会議やワークショップ</a:t>
                      </a:r>
                      <a:r>
                        <a:rPr lang="en-GB" sz="1800" kern="100" dirty="0"/>
                        <a:t> </a:t>
                      </a:r>
                      <a:endParaRPr lang="ja-JP" sz="18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err="1"/>
                        <a:t>Forsetlund</a:t>
                      </a:r>
                      <a:r>
                        <a:rPr lang="en-GB" sz="1600" kern="100" dirty="0"/>
                        <a:t>, 2009</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a:t>81</a:t>
                      </a:r>
                      <a:r>
                        <a:rPr lang="ja-JP" sz="1600" kern="100" dirty="0" smtClean="0"/>
                        <a:t>の</a:t>
                      </a:r>
                      <a:r>
                        <a:rPr lang="en-US" altLang="ja-JP" sz="1600" kern="100" dirty="0" smtClean="0"/>
                        <a:t>RCT</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ja-JP" sz="1600" kern="100" dirty="0"/>
                        <a:t>効果あり</a:t>
                      </a:r>
                      <a:endParaRPr lang="ja-JP" sz="1600" kern="100" dirty="0">
                        <a:latin typeface="Century"/>
                        <a:ea typeface="ＭＳ 明朝"/>
                        <a:cs typeface="Times New Roman"/>
                      </a:endParaRPr>
                    </a:p>
                  </a:txBody>
                  <a:tcPr marL="68579" marR="68579" marT="0" marB="0" anchor="ctr"/>
                </a:tc>
                <a:tc>
                  <a:txBody>
                    <a:bodyPr/>
                    <a:lstStyle/>
                    <a:p>
                      <a:pPr algn="l">
                        <a:spcAft>
                          <a:spcPts val="0"/>
                        </a:spcAft>
                      </a:pPr>
                      <a:r>
                        <a:rPr lang="ja-JP" sz="1600" kern="100" dirty="0"/>
                        <a:t>ただし効果の程度は小。会議への出席率を高めるために双方向性を高めたり、絵や図をしめすとより効果的。</a:t>
                      </a:r>
                      <a:endParaRPr lang="ja-JP" sz="1600" kern="100" dirty="0">
                        <a:latin typeface="Century"/>
                        <a:ea typeface="ＭＳ 明朝"/>
                        <a:cs typeface="Times New Roman"/>
                      </a:endParaRPr>
                    </a:p>
                  </a:txBody>
                  <a:tcPr marL="68579" marR="68579" marT="0" marB="0" anchor="ctr"/>
                </a:tc>
              </a:tr>
              <a:tr h="959396">
                <a:tc>
                  <a:txBody>
                    <a:bodyPr/>
                    <a:lstStyle/>
                    <a:p>
                      <a:pPr algn="ctr">
                        <a:spcAft>
                          <a:spcPts val="0"/>
                        </a:spcAft>
                      </a:pPr>
                      <a:r>
                        <a:rPr lang="ja-JP" sz="1800" kern="100" dirty="0"/>
                        <a:t>現地における教育ワークショップ</a:t>
                      </a:r>
                      <a:r>
                        <a:rPr lang="en-GB" sz="1800" kern="100" dirty="0"/>
                        <a:t> </a:t>
                      </a:r>
                      <a:endParaRPr lang="ja-JP" sz="18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a:t>O'Brien, 2007</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a:t>69 </a:t>
                      </a:r>
                      <a:r>
                        <a:rPr lang="ja-JP" sz="1600" kern="100" dirty="0" smtClean="0"/>
                        <a:t>の</a:t>
                      </a:r>
                      <a:r>
                        <a:rPr lang="en-US" altLang="ja-JP" sz="1600" kern="100" dirty="0" smtClean="0"/>
                        <a:t>RCT</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ja-JP" sz="1600" kern="100" dirty="0"/>
                        <a:t>効果あり</a:t>
                      </a:r>
                      <a:endParaRPr lang="ja-JP" sz="1600" kern="100" dirty="0">
                        <a:latin typeface="Century"/>
                        <a:ea typeface="ＭＳ 明朝"/>
                        <a:cs typeface="Times New Roman"/>
                      </a:endParaRPr>
                    </a:p>
                  </a:txBody>
                  <a:tcPr marL="68579" marR="68579" marT="0" marB="0" anchor="ctr"/>
                </a:tc>
                <a:tc>
                  <a:txBody>
                    <a:bodyPr/>
                    <a:lstStyle/>
                    <a:p>
                      <a:pPr algn="l">
                        <a:spcAft>
                          <a:spcPts val="0"/>
                        </a:spcAft>
                      </a:pPr>
                      <a:r>
                        <a:rPr lang="ja-JP" sz="1600" kern="100" dirty="0"/>
                        <a:t>ただし効果の程度は小。上記介入と組み合わせると効果上昇。</a:t>
                      </a:r>
                      <a:endParaRPr lang="ja-JP" sz="1600" kern="100" dirty="0">
                        <a:latin typeface="Century"/>
                        <a:ea typeface="ＭＳ 明朝"/>
                        <a:cs typeface="Times New Roman"/>
                      </a:endParaRPr>
                    </a:p>
                  </a:txBody>
                  <a:tcPr marL="68579" marR="68579" marT="0" marB="0" anchor="ctr"/>
                </a:tc>
              </a:tr>
              <a:tr h="988562">
                <a:tc>
                  <a:txBody>
                    <a:bodyPr/>
                    <a:lstStyle/>
                    <a:p>
                      <a:pPr algn="ctr">
                        <a:spcAft>
                          <a:spcPts val="0"/>
                        </a:spcAft>
                      </a:pPr>
                      <a:r>
                        <a:rPr lang="ja-JP" sz="1800" kern="100" dirty="0"/>
                        <a:t>現場に</a:t>
                      </a:r>
                      <a:r>
                        <a:rPr lang="ja-JP" sz="1800" kern="100" dirty="0" smtClean="0"/>
                        <a:t>おける</a:t>
                      </a:r>
                      <a:endParaRPr lang="en-US" altLang="ja-JP" sz="1800" kern="100" dirty="0" smtClean="0"/>
                    </a:p>
                    <a:p>
                      <a:pPr algn="ctr">
                        <a:spcAft>
                          <a:spcPts val="0"/>
                        </a:spcAft>
                      </a:pPr>
                      <a:r>
                        <a:rPr lang="ja-JP" sz="1800" kern="100" dirty="0" smtClean="0"/>
                        <a:t>主導者</a:t>
                      </a:r>
                      <a:r>
                        <a:rPr lang="ja-JP" sz="1800" kern="100" dirty="0"/>
                        <a:t>育成</a:t>
                      </a:r>
                      <a:r>
                        <a:rPr lang="en-GB" sz="1800" kern="100" dirty="0"/>
                        <a:t> </a:t>
                      </a:r>
                      <a:endParaRPr lang="ja-JP" sz="18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err="1"/>
                        <a:t>Doumit</a:t>
                      </a:r>
                      <a:r>
                        <a:rPr lang="en-GB" sz="1600" kern="100" dirty="0"/>
                        <a:t>, 2007</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en-GB" sz="1600" kern="100" dirty="0"/>
                        <a:t>12 </a:t>
                      </a:r>
                      <a:r>
                        <a:rPr lang="ja-JP" sz="1600" kern="100" dirty="0" smtClean="0"/>
                        <a:t>の</a:t>
                      </a:r>
                      <a:r>
                        <a:rPr lang="en-US" altLang="ja-JP" sz="1600" kern="100" dirty="0" smtClean="0"/>
                        <a:t>RCT</a:t>
                      </a:r>
                      <a:endParaRPr lang="ja-JP" sz="1600" kern="100" dirty="0">
                        <a:latin typeface="Century"/>
                        <a:ea typeface="ＭＳ 明朝"/>
                        <a:cs typeface="Times New Roman"/>
                      </a:endParaRPr>
                    </a:p>
                  </a:txBody>
                  <a:tcPr marL="68579" marR="68579" marT="0" marB="0" anchor="ctr"/>
                </a:tc>
                <a:tc>
                  <a:txBody>
                    <a:bodyPr/>
                    <a:lstStyle/>
                    <a:p>
                      <a:pPr algn="ctr">
                        <a:spcAft>
                          <a:spcPts val="0"/>
                        </a:spcAft>
                      </a:pPr>
                      <a:r>
                        <a:rPr lang="ja-JP" sz="1600" kern="100" dirty="0"/>
                        <a:t>効果あり</a:t>
                      </a:r>
                      <a:endParaRPr lang="ja-JP" sz="1600" kern="100" dirty="0">
                        <a:latin typeface="Century"/>
                        <a:ea typeface="ＭＳ 明朝"/>
                        <a:cs typeface="Times New Roman"/>
                      </a:endParaRPr>
                    </a:p>
                  </a:txBody>
                  <a:tcPr marL="68579" marR="68579" marT="0" marB="0" anchor="ctr"/>
                </a:tc>
                <a:tc>
                  <a:txBody>
                    <a:bodyPr/>
                    <a:lstStyle/>
                    <a:p>
                      <a:pPr algn="l">
                        <a:spcAft>
                          <a:spcPts val="0"/>
                        </a:spcAft>
                      </a:pPr>
                      <a:r>
                        <a:rPr lang="ja-JP" sz="1600" kern="100" dirty="0"/>
                        <a:t>ただし効果の程度は小さい。</a:t>
                      </a:r>
                      <a:endParaRPr lang="ja-JP" sz="1600" kern="100" dirty="0">
                        <a:latin typeface="Century"/>
                        <a:ea typeface="ＭＳ 明朝"/>
                        <a:cs typeface="Times New Roman"/>
                      </a:endParaRPr>
                    </a:p>
                  </a:txBody>
                  <a:tcPr marL="68579" marR="68579" marT="0" marB="0" anchor="ctr"/>
                </a:tc>
              </a:tr>
            </a:tbl>
          </a:graphicData>
        </a:graphic>
      </p:graphicFrame>
      <p:sp>
        <p:nvSpPr>
          <p:cNvPr id="4" name="タイトル 3"/>
          <p:cNvSpPr>
            <a:spLocks noGrp="1"/>
          </p:cNvSpPr>
          <p:nvPr>
            <p:ph type="title"/>
          </p:nvPr>
        </p:nvSpPr>
        <p:spPr>
          <a:xfrm>
            <a:off x="560388" y="332656"/>
            <a:ext cx="8915400" cy="796925"/>
          </a:xfrm>
        </p:spPr>
        <p:txBody>
          <a:bodyPr rtlCol="0">
            <a:normAutofit fontScale="90000"/>
          </a:bodyPr>
          <a:lstStyle/>
          <a:p>
            <a:pPr fontAlgn="auto">
              <a:spcAft>
                <a:spcPts val="0"/>
              </a:spcAft>
              <a:defRPr/>
            </a:pPr>
            <a:r>
              <a:rPr lang="ja-JP" altLang="ja-JP" dirty="0" smtClean="0">
                <a:latin typeface="ＤＦＰ太丸ゴシック体"/>
                <a:ea typeface="ＤＦＰ太丸ゴシック体"/>
                <a:cs typeface="ＤＦＰ太丸ゴシック体"/>
              </a:rPr>
              <a:t>保健・医療の質向上方法のエビデンス</a:t>
            </a:r>
            <a:endParaRPr lang="ja-JP" altLang="en-US" dirty="0">
              <a:latin typeface="ＤＦＰ太丸ゴシック体"/>
              <a:ea typeface="ＤＦＰ太丸ゴシック体"/>
              <a:cs typeface="ＤＦＰ太丸ゴシック体"/>
            </a:endParaRPr>
          </a:p>
        </p:txBody>
      </p:sp>
      <p:sp>
        <p:nvSpPr>
          <p:cNvPr id="6" name="スライド番号プレースホルダ 5"/>
          <p:cNvSpPr>
            <a:spLocks noGrp="1"/>
          </p:cNvSpPr>
          <p:nvPr>
            <p:ph type="sldNum" sz="quarter" idx="12"/>
          </p:nvPr>
        </p:nvSpPr>
        <p:spPr/>
        <p:txBody>
          <a:bodyPr/>
          <a:lstStyle/>
          <a:p>
            <a:pPr>
              <a:defRPr/>
            </a:pPr>
            <a:fld id="{2C392C14-2CDC-4354-A0B3-CA343CD357BD}" type="slidenum">
              <a:rPr lang="ja-JP" altLang="en-US">
                <a:latin typeface="ＤＦＰ太丸ゴシック体"/>
                <a:ea typeface="ＤＦＰ太丸ゴシック体"/>
                <a:cs typeface="ＤＦＰ太丸ゴシック体"/>
              </a:rPr>
              <a:pPr>
                <a:defRPr/>
              </a:pPr>
              <a:t>48</a:t>
            </a:fld>
            <a:endParaRPr lang="ja-JP" altLang="en-US">
              <a:latin typeface="ＤＦＰ太丸ゴシック体"/>
              <a:ea typeface="ＤＦＰ太丸ゴシック体"/>
              <a:cs typeface="ＤＦＰ太丸ゴシック体"/>
            </a:endParaRPr>
          </a:p>
        </p:txBody>
      </p:sp>
      <p:sp>
        <p:nvSpPr>
          <p:cNvPr id="7" name="テキスト ボックス 6"/>
          <p:cNvSpPr txBox="1"/>
          <p:nvPr/>
        </p:nvSpPr>
        <p:spPr>
          <a:xfrm>
            <a:off x="7162385" y="6453336"/>
            <a:ext cx="2249334" cy="307777"/>
          </a:xfrm>
          <a:prstGeom prst="rect">
            <a:avLst/>
          </a:prstGeom>
          <a:noFill/>
        </p:spPr>
        <p:txBody>
          <a:bodyPr wrap="none" rtlCol="0">
            <a:spAutoFit/>
          </a:bodyPr>
          <a:lstStyle/>
          <a:p>
            <a:r>
              <a:rPr kumimoji="1" lang="ja-JP" altLang="en-US" sz="1400" dirty="0" smtClean="0">
                <a:latin typeface="ＤＦＰ太丸ゴシック体"/>
                <a:ea typeface="ＤＦＰ太丸ゴシック体"/>
                <a:cs typeface="ＤＦＰ太丸ゴシック体"/>
              </a:rPr>
              <a:t>（</a:t>
            </a:r>
            <a:r>
              <a:rPr kumimoji="1" lang="en-US" altLang="ja-JP" sz="1400" dirty="0" smtClean="0">
                <a:latin typeface="ＤＦＰ太丸ゴシック体"/>
                <a:ea typeface="ＤＦＰ太丸ゴシック体"/>
                <a:cs typeface="ＤＦＰ太丸ゴシック体"/>
              </a:rPr>
              <a:t>Cochrane database)</a:t>
            </a:r>
            <a:endParaRPr kumimoji="1" lang="ja-JP" altLang="en-US" sz="14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タイトル 15"/>
          <p:cNvSpPr txBox="1">
            <a:spLocks/>
          </p:cNvSpPr>
          <p:nvPr/>
        </p:nvSpPr>
        <p:spPr>
          <a:xfrm>
            <a:off x="2164110" y="0"/>
            <a:ext cx="5327001" cy="1152128"/>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normalizeH="0" baseline="0" noProof="0" dirty="0" smtClean="0">
                <a:ln w="11430"/>
                <a:solidFill>
                  <a:srgbClr val="000090"/>
                </a:solidFill>
                <a:uLnTx/>
                <a:uFillTx/>
                <a:latin typeface="ＤＦＰ太丸ゴシック体"/>
                <a:ea typeface="ＤＦＰ太丸ゴシック体"/>
                <a:cs typeface="ＤＦＰ太丸ゴシック体"/>
              </a:rPr>
              <a:t>介入</a:t>
            </a:r>
            <a:r>
              <a:rPr kumimoji="1" lang="ja-JP" altLang="en-US" sz="4400" b="1" i="0" u="none" strike="noStrike" kern="1200" normalizeH="0" baseline="0" noProof="0" dirty="0" smtClean="0">
                <a:ln w="11430"/>
                <a:solidFill>
                  <a:srgbClr val="000090"/>
                </a:solidFill>
                <a:uLnTx/>
                <a:uFillTx/>
                <a:latin typeface="ＤＦＰ太丸ゴシック体"/>
                <a:ea typeface="ＤＦＰ太丸ゴシック体"/>
                <a:cs typeface="ＤＦＰ太丸ゴシック体"/>
              </a:rPr>
              <a:t>研究</a:t>
            </a:r>
            <a:r>
              <a:rPr kumimoji="1" lang="ja-JP" altLang="en-US" sz="4400" b="1" i="0" u="none" strike="noStrike" kern="1200" normalizeH="0" baseline="0" noProof="0" dirty="0" smtClean="0">
                <a:ln w="11430"/>
                <a:solidFill>
                  <a:srgbClr val="000090"/>
                </a:solidFill>
                <a:uLnTx/>
                <a:uFillTx/>
                <a:latin typeface="ＤＦＰ太丸ゴシック体"/>
                <a:ea typeface="ＤＦＰ太丸ゴシック体"/>
                <a:cs typeface="ＤＦＰ太丸ゴシック体"/>
              </a:rPr>
              <a:t>の</a:t>
            </a:r>
            <a:r>
              <a:rPr kumimoji="1" lang="ja-JP" altLang="en-US" sz="4400" b="1" i="0" u="none" strike="noStrike" kern="1200" normalizeH="0" baseline="0" noProof="0" dirty="0" smtClean="0">
                <a:ln w="11430"/>
                <a:solidFill>
                  <a:srgbClr val="000090"/>
                </a:solidFill>
                <a:uLnTx/>
                <a:uFillTx/>
                <a:latin typeface="ＤＦＰ太丸ゴシック体"/>
                <a:ea typeface="ＤＦＰ太丸ゴシック体"/>
                <a:cs typeface="ＤＦＰ太丸ゴシック体"/>
              </a:rPr>
              <a:t>実施体制</a:t>
            </a:r>
            <a:endParaRPr kumimoji="1" lang="ja-JP" altLang="en-US" sz="4400" b="1" i="0" u="none" strike="noStrike" kern="1200" normalizeH="0" baseline="0" noProof="0" dirty="0">
              <a:ln w="11430"/>
              <a:solidFill>
                <a:srgbClr val="000090"/>
              </a:solidFill>
              <a:uLnTx/>
              <a:uFillTx/>
              <a:latin typeface="ＤＦＰ太丸ゴシック体"/>
              <a:ea typeface="ＤＦＰ太丸ゴシック体"/>
              <a:cs typeface="ＤＦＰ太丸ゴシック体"/>
            </a:endParaRPr>
          </a:p>
        </p:txBody>
      </p:sp>
      <p:sp>
        <p:nvSpPr>
          <p:cNvPr id="8" name="テキスト ボックス 6"/>
          <p:cNvSpPr txBox="1"/>
          <p:nvPr/>
        </p:nvSpPr>
        <p:spPr>
          <a:xfrm>
            <a:off x="3577547" y="1153234"/>
            <a:ext cx="273030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000" dirty="0" smtClean="0">
                <a:latin typeface="ＤＦＰ太丸ゴシック体"/>
                <a:ea typeface="ＤＦＰ太丸ゴシック体"/>
                <a:cs typeface="ＤＦＰ太丸ゴシック体"/>
              </a:rPr>
              <a:t>研究本部介入支援班</a:t>
            </a:r>
            <a:endParaRPr kumimoji="1" lang="en-US" altLang="ja-JP" sz="2000" dirty="0" smtClean="0">
              <a:latin typeface="ＤＦＰ太丸ゴシック体"/>
              <a:ea typeface="ＤＦＰ太丸ゴシック体"/>
              <a:cs typeface="ＤＦＰ太丸ゴシック体"/>
            </a:endParaRPr>
          </a:p>
        </p:txBody>
      </p:sp>
      <p:sp>
        <p:nvSpPr>
          <p:cNvPr id="9" name="テキスト ボックス 9"/>
          <p:cNvSpPr txBox="1"/>
          <p:nvPr/>
        </p:nvSpPr>
        <p:spPr>
          <a:xfrm>
            <a:off x="3411403" y="2954018"/>
            <a:ext cx="3456588" cy="61555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sz="2000" b="1" dirty="0" smtClean="0">
                <a:latin typeface="ＤＦＰ太丸ゴシック体"/>
                <a:ea typeface="ＤＦＰ太丸ゴシック体"/>
                <a:cs typeface="ＤＦＰ太丸ゴシック体"/>
              </a:rPr>
              <a:t>周産期分野別専門家</a:t>
            </a:r>
            <a:r>
              <a:rPr lang="ja-JP" altLang="en-US" sz="2000" b="1" dirty="0" smtClean="0">
                <a:latin typeface="ＤＦＰ太丸ゴシック体"/>
                <a:ea typeface="ＤＦＰ太丸ゴシック体"/>
                <a:cs typeface="ＤＦＰ太丸ゴシック体"/>
              </a:rPr>
              <a:t>（</a:t>
            </a:r>
            <a:r>
              <a:rPr lang="en-US" altLang="ja-JP" sz="2000" b="1" dirty="0" smtClean="0">
                <a:latin typeface="ＤＦＰ太丸ゴシック体"/>
                <a:ea typeface="ＤＦＰ太丸ゴシック体"/>
                <a:cs typeface="ＤＦＰ太丸ゴシック体"/>
              </a:rPr>
              <a:t>2</a:t>
            </a:r>
            <a:r>
              <a:rPr lang="ja-JP" altLang="en-US" sz="2000" b="1" dirty="0" smtClean="0">
                <a:latin typeface="ＤＦＰ太丸ゴシック体"/>
                <a:ea typeface="ＤＦＰ太丸ゴシック体"/>
                <a:cs typeface="ＤＦＰ太丸ゴシック体"/>
              </a:rPr>
              <a:t>名）</a:t>
            </a:r>
            <a:endParaRPr lang="en-US" altLang="ja-JP" sz="2000" b="1" dirty="0" smtClean="0">
              <a:latin typeface="ＤＦＰ太丸ゴシック体"/>
              <a:ea typeface="ＤＦＰ太丸ゴシック体"/>
              <a:cs typeface="ＤＦＰ太丸ゴシック体"/>
            </a:endParaRPr>
          </a:p>
          <a:p>
            <a:pPr algn="ctr"/>
            <a:r>
              <a:rPr kumimoji="1" lang="ja-JP" altLang="en-US" sz="1400" dirty="0" smtClean="0">
                <a:latin typeface="ＤＦＰ太丸ゴシック体"/>
                <a:ea typeface="ＤＦＰ太丸ゴシック体"/>
                <a:cs typeface="ＤＦＰ太丸ゴシック体"/>
              </a:rPr>
              <a:t>（新生児科医あるいは産科医）</a:t>
            </a:r>
            <a:endParaRPr kumimoji="1" lang="en-US" altLang="ja-JP" sz="1400" dirty="0" smtClean="0">
              <a:latin typeface="ＤＦＰ太丸ゴシック体"/>
              <a:ea typeface="ＤＦＰ太丸ゴシック体"/>
              <a:cs typeface="ＤＦＰ太丸ゴシック体"/>
            </a:endParaRPr>
          </a:p>
        </p:txBody>
      </p:sp>
      <p:grpSp>
        <p:nvGrpSpPr>
          <p:cNvPr id="10" name="グループ化 14"/>
          <p:cNvGrpSpPr/>
          <p:nvPr/>
        </p:nvGrpSpPr>
        <p:grpSpPr>
          <a:xfrm>
            <a:off x="0" y="3962400"/>
            <a:ext cx="3638165" cy="2011830"/>
            <a:chOff x="5580112" y="3413455"/>
            <a:chExt cx="2162490" cy="1745792"/>
          </a:xfrm>
        </p:grpSpPr>
        <p:sp>
          <p:nvSpPr>
            <p:cNvPr id="11" name="テキスト ボックス 8"/>
            <p:cNvSpPr txBox="1"/>
            <p:nvPr/>
          </p:nvSpPr>
          <p:spPr>
            <a:xfrm>
              <a:off x="5580113" y="3717031"/>
              <a:ext cx="2162489" cy="1442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b="1" dirty="0">
                  <a:latin typeface="ＤＦＰ太丸ゴシック体"/>
                  <a:ea typeface="ＤＦＰ太丸ゴシック体"/>
                  <a:cs typeface="ＤＦＰ太丸ゴシック体"/>
                </a:rPr>
                <a:t>施設</a:t>
              </a:r>
              <a:r>
                <a:rPr lang="ja-JP" altLang="en-US" sz="2000" b="1" dirty="0" smtClean="0">
                  <a:latin typeface="ＤＦＰ太丸ゴシック体"/>
                  <a:ea typeface="ＤＦＰ太丸ゴシック体"/>
                  <a:cs typeface="ＤＦＰ太丸ゴシック体"/>
                </a:rPr>
                <a:t>リーダー</a:t>
              </a:r>
              <a:endParaRPr lang="en-US" altLang="ja-JP" sz="2000" b="1" dirty="0" smtClean="0">
                <a:latin typeface="ＤＦＰ太丸ゴシック体"/>
                <a:ea typeface="ＤＦＰ太丸ゴシック体"/>
                <a:cs typeface="ＤＦＰ太丸ゴシック体"/>
              </a:endParaRPr>
            </a:p>
            <a:p>
              <a:r>
                <a:rPr lang="ja-JP" altLang="en-US" sz="1400" dirty="0" smtClean="0">
                  <a:latin typeface="ＤＦＰ太丸ゴシック体"/>
                  <a:ea typeface="ＤＦＰ太丸ゴシック体"/>
                  <a:cs typeface="ＤＦＰ太丸ゴシック体"/>
                </a:rPr>
                <a:t>（新生児科医、ファシリテーター兼務）</a:t>
              </a:r>
              <a:endParaRPr lang="en-US" altLang="ja-JP" sz="1400" dirty="0" smtClean="0">
                <a:latin typeface="ＤＦＰ太丸ゴシック体"/>
                <a:ea typeface="ＤＦＰ太丸ゴシック体"/>
                <a:cs typeface="ＤＦＰ太丸ゴシック体"/>
              </a:endParaRPr>
            </a:p>
            <a:p>
              <a:r>
                <a:rPr lang="ja-JP" altLang="en-US" sz="2000" b="1" dirty="0" smtClean="0">
                  <a:latin typeface="ＤＦＰ太丸ゴシック体"/>
                  <a:ea typeface="ＤＦＰ太丸ゴシック体"/>
                  <a:cs typeface="ＤＦＰ太丸ゴシック体"/>
                </a:rPr>
                <a:t>ファシリテーター</a:t>
              </a:r>
              <a:endParaRPr lang="en-US" altLang="ja-JP" sz="2000" b="1" dirty="0" smtClean="0">
                <a:latin typeface="ＤＦＰ太丸ゴシック体"/>
                <a:ea typeface="ＤＦＰ太丸ゴシック体"/>
                <a:cs typeface="ＤＦＰ太丸ゴシック体"/>
              </a:endParaRPr>
            </a:p>
            <a:p>
              <a:r>
                <a:rPr kumimoji="1" lang="ja-JP" altLang="en-US" sz="2000" b="1" dirty="0" smtClean="0">
                  <a:latin typeface="ＤＦＰ太丸ゴシック体"/>
                  <a:ea typeface="ＤＦＰ太丸ゴシック体"/>
                  <a:cs typeface="ＤＦＰ太丸ゴシック体"/>
                </a:rPr>
                <a:t>サブリーダー</a:t>
              </a:r>
              <a:endParaRPr kumimoji="1" lang="en-US" altLang="ja-JP" sz="2000" b="1" dirty="0" smtClean="0">
                <a:latin typeface="ＤＦＰ太丸ゴシック体"/>
                <a:ea typeface="ＤＦＰ太丸ゴシック体"/>
                <a:cs typeface="ＤＦＰ太丸ゴシック体"/>
              </a:endParaRPr>
            </a:p>
            <a:p>
              <a:r>
                <a:rPr kumimoji="1" lang="ja-JP" altLang="en-US" sz="1400" dirty="0" smtClean="0">
                  <a:latin typeface="ＤＦＰ太丸ゴシック体"/>
                  <a:ea typeface="ＤＦＰ太丸ゴシック体"/>
                  <a:cs typeface="ＤＦＰ太丸ゴシック体"/>
                </a:rPr>
                <a:t>（産科医、看護師）</a:t>
              </a:r>
              <a:endParaRPr kumimoji="1" lang="en-US" altLang="ja-JP" sz="1400" dirty="0" smtClean="0">
                <a:latin typeface="ＤＦＰ太丸ゴシック体"/>
                <a:ea typeface="ＤＦＰ太丸ゴシック体"/>
                <a:cs typeface="ＤＦＰ太丸ゴシック体"/>
              </a:endParaRPr>
            </a:p>
          </p:txBody>
        </p:sp>
        <p:sp>
          <p:nvSpPr>
            <p:cNvPr id="12" name="テキスト ボックス 10"/>
            <p:cNvSpPr txBox="1"/>
            <p:nvPr/>
          </p:nvSpPr>
          <p:spPr>
            <a:xfrm>
              <a:off x="5580112" y="3413455"/>
              <a:ext cx="2162489" cy="3204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latin typeface="ＤＦＰ太丸ゴシック体"/>
                  <a:ea typeface="ＤＦＰ太丸ゴシック体"/>
                  <a:cs typeface="ＤＦＰ太丸ゴシック体"/>
                </a:rPr>
                <a:t>介入施設</a:t>
              </a:r>
              <a:endParaRPr kumimoji="1" lang="ja-JP" altLang="en-US" dirty="0">
                <a:latin typeface="ＤＦＰ太丸ゴシック体"/>
                <a:ea typeface="ＤＦＰ太丸ゴシック体"/>
                <a:cs typeface="ＤＦＰ太丸ゴシック体"/>
              </a:endParaRPr>
            </a:p>
          </p:txBody>
        </p:sp>
      </p:grpSp>
      <p:sp>
        <p:nvSpPr>
          <p:cNvPr id="13" name="下矢印 12"/>
          <p:cNvSpPr/>
          <p:nvPr/>
        </p:nvSpPr>
        <p:spPr>
          <a:xfrm>
            <a:off x="4591659" y="2057403"/>
            <a:ext cx="780087" cy="83447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4" name="右矢印 13"/>
          <p:cNvSpPr/>
          <p:nvPr/>
        </p:nvSpPr>
        <p:spPr>
          <a:xfrm>
            <a:off x="3733562" y="4505672"/>
            <a:ext cx="271312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5" name="右矢印 14"/>
          <p:cNvSpPr/>
          <p:nvPr/>
        </p:nvSpPr>
        <p:spPr>
          <a:xfrm rot="10800000">
            <a:off x="3733564" y="5236820"/>
            <a:ext cx="2574286"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6" name="テキスト ボックス 25"/>
          <p:cNvSpPr txBox="1"/>
          <p:nvPr/>
        </p:nvSpPr>
        <p:spPr>
          <a:xfrm>
            <a:off x="4591660" y="5297760"/>
            <a:ext cx="659155" cy="369332"/>
          </a:xfrm>
          <a:prstGeom prst="rect">
            <a:avLst/>
          </a:prstGeom>
          <a:noFill/>
        </p:spPr>
        <p:txBody>
          <a:bodyPr wrap="none" rtlCol="0">
            <a:spAutoFit/>
          </a:bodyPr>
          <a:lstStyle/>
          <a:p>
            <a:r>
              <a:rPr kumimoji="1" lang="ja-JP" altLang="en-US" b="1" dirty="0" smtClean="0">
                <a:latin typeface="ＤＦＰ太丸ゴシック体"/>
                <a:ea typeface="ＤＦＰ太丸ゴシック体"/>
                <a:cs typeface="ＤＦＰ太丸ゴシック体"/>
              </a:rPr>
              <a:t>介入</a:t>
            </a:r>
            <a:endParaRPr kumimoji="1" lang="ja-JP" altLang="en-US" b="1" dirty="0">
              <a:latin typeface="ＤＦＰ太丸ゴシック体"/>
              <a:ea typeface="ＤＦＰ太丸ゴシック体"/>
              <a:cs typeface="ＤＦＰ太丸ゴシック体"/>
            </a:endParaRPr>
          </a:p>
        </p:txBody>
      </p:sp>
      <p:sp>
        <p:nvSpPr>
          <p:cNvPr id="17" name="屈折矢印 16"/>
          <p:cNvSpPr/>
          <p:nvPr/>
        </p:nvSpPr>
        <p:spPr>
          <a:xfrm rot="5400000">
            <a:off x="5195614" y="3471023"/>
            <a:ext cx="948312" cy="12981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8" name="屈折矢印 17"/>
          <p:cNvSpPr/>
          <p:nvPr/>
        </p:nvSpPr>
        <p:spPr>
          <a:xfrm rot="16200000" flipH="1">
            <a:off x="3424916" y="4015198"/>
            <a:ext cx="1723514" cy="984984"/>
          </a:xfrm>
          <a:prstGeom prst="bentUpArrow">
            <a:avLst>
              <a:gd name="adj1" fmla="val 25000"/>
              <a:gd name="adj2" fmla="val 25000"/>
              <a:gd name="adj3" fmla="val 25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9" name="テキスト ボックス 18"/>
          <p:cNvSpPr txBox="1"/>
          <p:nvPr/>
        </p:nvSpPr>
        <p:spPr>
          <a:xfrm>
            <a:off x="4005772" y="3820572"/>
            <a:ext cx="18133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smtClean="0">
                <a:latin typeface="ＤＦＰ太丸ゴシック体"/>
                <a:ea typeface="ＤＦＰ太丸ゴシック体"/>
                <a:cs typeface="ＤＦＰ太丸ゴシック体"/>
              </a:rPr>
              <a:t>ワークショップ</a:t>
            </a:r>
            <a:endParaRPr kumimoji="1" lang="ja-JP" altLang="en-US" b="1" dirty="0">
              <a:latin typeface="ＤＦＰ太丸ゴシック体"/>
              <a:ea typeface="ＤＦＰ太丸ゴシック体"/>
              <a:cs typeface="ＤＦＰ太丸ゴシック体"/>
            </a:endParaRPr>
          </a:p>
        </p:txBody>
      </p:sp>
      <p:sp>
        <p:nvSpPr>
          <p:cNvPr id="20" name="テキスト ボックス 38"/>
          <p:cNvSpPr txBox="1"/>
          <p:nvPr/>
        </p:nvSpPr>
        <p:spPr>
          <a:xfrm>
            <a:off x="4668874" y="4573034"/>
            <a:ext cx="659155" cy="369332"/>
          </a:xfrm>
          <a:prstGeom prst="rect">
            <a:avLst/>
          </a:prstGeom>
          <a:noFill/>
        </p:spPr>
        <p:txBody>
          <a:bodyPr wrap="none" rtlCol="0">
            <a:spAutoFit/>
          </a:bodyPr>
          <a:lstStyle/>
          <a:p>
            <a:r>
              <a:rPr kumimoji="1" lang="ja-JP" altLang="en-US" b="1" dirty="0" smtClean="0">
                <a:latin typeface="ＤＦＰ太丸ゴシック体"/>
                <a:ea typeface="ＤＦＰ太丸ゴシック体"/>
                <a:cs typeface="ＤＦＰ太丸ゴシック体"/>
              </a:rPr>
              <a:t>介入</a:t>
            </a:r>
            <a:endParaRPr kumimoji="1" lang="ja-JP" altLang="en-US" b="1" dirty="0">
              <a:latin typeface="ＤＦＰ太丸ゴシック体"/>
              <a:ea typeface="ＤＦＰ太丸ゴシック体"/>
              <a:cs typeface="ＤＦＰ太丸ゴシック体"/>
            </a:endParaRPr>
          </a:p>
        </p:txBody>
      </p:sp>
      <p:sp>
        <p:nvSpPr>
          <p:cNvPr id="21" name="テキスト ボックス 32"/>
          <p:cNvSpPr txBox="1"/>
          <p:nvPr/>
        </p:nvSpPr>
        <p:spPr>
          <a:xfrm>
            <a:off x="4435642" y="1616060"/>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smtClean="0">
                <a:latin typeface="ＤＦＰ太丸ゴシック体"/>
                <a:ea typeface="ＤＦＰ太丸ゴシック体"/>
                <a:cs typeface="ＤＦＰ太丸ゴシック体"/>
              </a:rPr>
              <a:t>サポート</a:t>
            </a:r>
            <a:endParaRPr kumimoji="1" lang="ja-JP" altLang="en-US" b="1" dirty="0">
              <a:latin typeface="ＤＦＰ太丸ゴシック体"/>
              <a:ea typeface="ＤＦＰ太丸ゴシック体"/>
              <a:cs typeface="ＤＦＰ太丸ゴシック体"/>
            </a:endParaRPr>
          </a:p>
        </p:txBody>
      </p:sp>
      <p:grpSp>
        <p:nvGrpSpPr>
          <p:cNvPr id="22" name="グループ化 23"/>
          <p:cNvGrpSpPr/>
          <p:nvPr/>
        </p:nvGrpSpPr>
        <p:grpSpPr>
          <a:xfrm>
            <a:off x="6476999" y="3962400"/>
            <a:ext cx="3733801" cy="2011830"/>
            <a:chOff x="5580113" y="3413455"/>
            <a:chExt cx="2279307" cy="1745792"/>
          </a:xfrm>
        </p:grpSpPr>
        <p:sp>
          <p:nvSpPr>
            <p:cNvPr id="23" name="テキスト ボックス 26"/>
            <p:cNvSpPr txBox="1"/>
            <p:nvPr/>
          </p:nvSpPr>
          <p:spPr>
            <a:xfrm>
              <a:off x="5580113" y="3717031"/>
              <a:ext cx="2279307" cy="1442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b="1" dirty="0">
                  <a:latin typeface="ＤＦＰ太丸ゴシック体"/>
                  <a:ea typeface="ＤＦＰ太丸ゴシック体"/>
                  <a:cs typeface="ＤＦＰ太丸ゴシック体"/>
                </a:rPr>
                <a:t>施設</a:t>
              </a:r>
              <a:r>
                <a:rPr lang="ja-JP" altLang="en-US" sz="2000" b="1" dirty="0" smtClean="0">
                  <a:latin typeface="ＤＦＰ太丸ゴシック体"/>
                  <a:ea typeface="ＤＦＰ太丸ゴシック体"/>
                  <a:cs typeface="ＤＦＰ太丸ゴシック体"/>
                </a:rPr>
                <a:t>リーダー</a:t>
              </a:r>
              <a:endParaRPr lang="en-US" altLang="ja-JP" sz="2000" b="1" dirty="0" smtClean="0">
                <a:latin typeface="ＤＦＰ太丸ゴシック体"/>
                <a:ea typeface="ＤＦＰ太丸ゴシック体"/>
                <a:cs typeface="ＤＦＰ太丸ゴシック体"/>
              </a:endParaRPr>
            </a:p>
            <a:p>
              <a:r>
                <a:rPr lang="ja-JP" altLang="en-US" sz="1400" dirty="0" smtClean="0">
                  <a:latin typeface="ＤＦＰ太丸ゴシック体"/>
                  <a:ea typeface="ＤＦＰ太丸ゴシック体"/>
                  <a:cs typeface="ＤＦＰ太丸ゴシック体"/>
                </a:rPr>
                <a:t>（新生児科医、ファシリテーター兼務）</a:t>
              </a:r>
              <a:endParaRPr lang="en-US" altLang="ja-JP" sz="1400" dirty="0" smtClean="0">
                <a:latin typeface="ＤＦＰ太丸ゴシック体"/>
                <a:ea typeface="ＤＦＰ太丸ゴシック体"/>
                <a:cs typeface="ＤＦＰ太丸ゴシック体"/>
              </a:endParaRPr>
            </a:p>
            <a:p>
              <a:r>
                <a:rPr lang="ja-JP" altLang="en-US" sz="2000" b="1" dirty="0" smtClean="0">
                  <a:latin typeface="ＤＦＰ太丸ゴシック体"/>
                  <a:ea typeface="ＤＦＰ太丸ゴシック体"/>
                  <a:cs typeface="ＤＦＰ太丸ゴシック体"/>
                </a:rPr>
                <a:t>ファシリテーター</a:t>
              </a:r>
              <a:endParaRPr lang="en-US" altLang="ja-JP" sz="2000" b="1" dirty="0" smtClean="0">
                <a:latin typeface="ＤＦＰ太丸ゴシック体"/>
                <a:ea typeface="ＤＦＰ太丸ゴシック体"/>
                <a:cs typeface="ＤＦＰ太丸ゴシック体"/>
              </a:endParaRPr>
            </a:p>
            <a:p>
              <a:r>
                <a:rPr kumimoji="1" lang="ja-JP" altLang="en-US" sz="2000" b="1" dirty="0" smtClean="0">
                  <a:latin typeface="ＤＦＰ太丸ゴシック体"/>
                  <a:ea typeface="ＤＦＰ太丸ゴシック体"/>
                  <a:cs typeface="ＤＦＰ太丸ゴシック体"/>
                </a:rPr>
                <a:t>サブリーダー</a:t>
              </a:r>
              <a:endParaRPr kumimoji="1" lang="en-US" altLang="ja-JP" sz="2000" b="1" dirty="0" smtClean="0">
                <a:latin typeface="ＤＦＰ太丸ゴシック体"/>
                <a:ea typeface="ＤＦＰ太丸ゴシック体"/>
                <a:cs typeface="ＤＦＰ太丸ゴシック体"/>
              </a:endParaRPr>
            </a:p>
            <a:p>
              <a:r>
                <a:rPr kumimoji="1" lang="ja-JP" altLang="en-US" sz="1400" dirty="0" smtClean="0">
                  <a:latin typeface="ＤＦＰ太丸ゴシック体"/>
                  <a:ea typeface="ＤＦＰ太丸ゴシック体"/>
                  <a:cs typeface="ＤＦＰ太丸ゴシック体"/>
                </a:rPr>
                <a:t>（産科医、看護師）</a:t>
              </a:r>
              <a:endParaRPr kumimoji="1" lang="en-US" altLang="ja-JP" sz="1400" dirty="0" smtClean="0">
                <a:latin typeface="ＤＦＰ太丸ゴシック体"/>
                <a:ea typeface="ＤＦＰ太丸ゴシック体"/>
                <a:cs typeface="ＤＦＰ太丸ゴシック体"/>
              </a:endParaRPr>
            </a:p>
          </p:txBody>
        </p:sp>
        <p:sp>
          <p:nvSpPr>
            <p:cNvPr id="24" name="テキスト ボックス 27"/>
            <p:cNvSpPr txBox="1"/>
            <p:nvPr/>
          </p:nvSpPr>
          <p:spPr>
            <a:xfrm>
              <a:off x="5580113" y="3413455"/>
              <a:ext cx="2162490" cy="3204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latin typeface="ＤＦＰ太丸ゴシック体"/>
                  <a:ea typeface="ＤＦＰ太丸ゴシック体"/>
                  <a:cs typeface="ＤＦＰ太丸ゴシック体"/>
                </a:rPr>
                <a:t>介入施設</a:t>
              </a:r>
              <a:endParaRPr kumimoji="1" lang="ja-JP" altLang="en-US" dirty="0">
                <a:latin typeface="ＤＦＰ太丸ゴシック体"/>
                <a:ea typeface="ＤＦＰ太丸ゴシック体"/>
                <a:cs typeface="ＤＦＰ太丸ゴシック体"/>
              </a:endParaRPr>
            </a:p>
          </p:txBody>
        </p:sp>
      </p:grpSp>
      <p:sp>
        <p:nvSpPr>
          <p:cNvPr id="27" name="正方形/長方形 26"/>
          <p:cNvSpPr/>
          <p:nvPr/>
        </p:nvSpPr>
        <p:spPr>
          <a:xfrm>
            <a:off x="838200" y="6096000"/>
            <a:ext cx="7620000" cy="615553"/>
          </a:xfrm>
          <a:prstGeom prst="rect">
            <a:avLst/>
          </a:prstGeom>
          <a:solidFill>
            <a:srgbClr val="FFFF00"/>
          </a:solidFill>
          <a:ln>
            <a:solidFill>
              <a:srgbClr val="000000"/>
            </a:solidFill>
          </a:ln>
        </p:spPr>
        <p:txBody>
          <a:bodyPr wrap="square">
            <a:spAutoFit/>
          </a:bodyPr>
          <a:lstStyle/>
          <a:p>
            <a:pPr>
              <a:lnSpc>
                <a:spcPct val="150000"/>
              </a:lnSpc>
            </a:pPr>
            <a:r>
              <a:rPr lang="ja-JP" altLang="en-US" sz="2400" dirty="0" smtClean="0">
                <a:latin typeface="ＤＦＰ太丸ゴシック体"/>
                <a:ea typeface="ＤＦＰ太丸ゴシック体"/>
                <a:cs typeface="ＤＦＰ太丸ゴシック体"/>
              </a:rPr>
              <a:t>地域や病院の枠を越えて他施設の改善に協力し合う。</a:t>
            </a:r>
            <a:endParaRPr lang="en-US" altLang="ja-JP" sz="2400" dirty="0" smtClean="0">
              <a:latin typeface="ＤＦＰ太丸ゴシック体"/>
              <a:ea typeface="ＤＦＰ太丸ゴシック体"/>
              <a:cs typeface="ＤＦＰ太丸ゴシック体"/>
            </a:endParaRPr>
          </a:p>
          <a:p>
            <a:pPr>
              <a:lnSpc>
                <a:spcPct val="150000"/>
              </a:lnSpc>
            </a:pPr>
            <a:endParaRPr lang="en-US" altLang="ja-JP" sz="2400" dirty="0" smtClean="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図 5" descr="スライド04.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テキスト ボックス 6"/>
          <p:cNvSpPr txBox="1"/>
          <p:nvPr/>
        </p:nvSpPr>
        <p:spPr>
          <a:xfrm>
            <a:off x="3577547" y="1153234"/>
            <a:ext cx="273030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000" dirty="0" smtClean="0">
                <a:latin typeface="ＤＦＰ太丸ゴシック体"/>
                <a:ea typeface="ＤＦＰ太丸ゴシック体"/>
                <a:cs typeface="ＤＦＰ太丸ゴシック体"/>
              </a:rPr>
              <a:t>研究本部介入支援班</a:t>
            </a:r>
            <a:endParaRPr kumimoji="1" lang="en-US" altLang="ja-JP" sz="2000" dirty="0" smtClean="0">
              <a:latin typeface="ＤＦＰ太丸ゴシック体"/>
              <a:ea typeface="ＤＦＰ太丸ゴシック体"/>
              <a:cs typeface="ＤＦＰ太丸ゴシック体"/>
            </a:endParaRPr>
          </a:p>
        </p:txBody>
      </p:sp>
      <p:sp>
        <p:nvSpPr>
          <p:cNvPr id="9" name="テキスト ボックス 9"/>
          <p:cNvSpPr txBox="1"/>
          <p:nvPr/>
        </p:nvSpPr>
        <p:spPr>
          <a:xfrm>
            <a:off x="3411403" y="2954018"/>
            <a:ext cx="3456588" cy="61555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sz="2000" b="1" dirty="0" smtClean="0">
                <a:solidFill>
                  <a:srgbClr val="FF0000"/>
                </a:solidFill>
                <a:latin typeface="ＤＦＰ太丸ゴシック体"/>
                <a:ea typeface="ＤＦＰ太丸ゴシック体"/>
                <a:cs typeface="ＤＦＰ太丸ゴシック体"/>
              </a:rPr>
              <a:t>周産期分野別専門家</a:t>
            </a:r>
            <a:r>
              <a:rPr lang="ja-JP" altLang="en-US" sz="2000" b="1" dirty="0" smtClean="0">
                <a:solidFill>
                  <a:srgbClr val="FF0000"/>
                </a:solidFill>
                <a:latin typeface="ＤＦＰ太丸ゴシック体"/>
                <a:ea typeface="ＤＦＰ太丸ゴシック体"/>
                <a:cs typeface="ＤＦＰ太丸ゴシック体"/>
              </a:rPr>
              <a:t>（</a:t>
            </a:r>
            <a:r>
              <a:rPr lang="en-US" altLang="ja-JP" sz="2000" b="1" dirty="0" smtClean="0">
                <a:solidFill>
                  <a:srgbClr val="FF0000"/>
                </a:solidFill>
                <a:latin typeface="ＤＦＰ太丸ゴシック体"/>
                <a:ea typeface="ＤＦＰ太丸ゴシック体"/>
                <a:cs typeface="ＤＦＰ太丸ゴシック体"/>
              </a:rPr>
              <a:t>2</a:t>
            </a:r>
            <a:r>
              <a:rPr lang="ja-JP" altLang="en-US" sz="2000" b="1" dirty="0" smtClean="0">
                <a:solidFill>
                  <a:srgbClr val="FF0000"/>
                </a:solidFill>
                <a:latin typeface="ＤＦＰ太丸ゴシック体"/>
                <a:ea typeface="ＤＦＰ太丸ゴシック体"/>
                <a:cs typeface="ＤＦＰ太丸ゴシック体"/>
              </a:rPr>
              <a:t>名）</a:t>
            </a:r>
            <a:endParaRPr lang="en-US" altLang="ja-JP" sz="2000" b="1" dirty="0" smtClean="0">
              <a:solidFill>
                <a:srgbClr val="FF0000"/>
              </a:solidFill>
              <a:latin typeface="ＤＦＰ太丸ゴシック体"/>
              <a:ea typeface="ＤＦＰ太丸ゴシック体"/>
              <a:cs typeface="ＤＦＰ太丸ゴシック体"/>
            </a:endParaRPr>
          </a:p>
          <a:p>
            <a:pPr algn="ctr"/>
            <a:r>
              <a:rPr kumimoji="1" lang="ja-JP" altLang="en-US" sz="1400" dirty="0" smtClean="0">
                <a:solidFill>
                  <a:srgbClr val="FF0000"/>
                </a:solidFill>
                <a:latin typeface="ＤＦＰ太丸ゴシック体"/>
                <a:ea typeface="ＤＦＰ太丸ゴシック体"/>
                <a:cs typeface="ＤＦＰ太丸ゴシック体"/>
              </a:rPr>
              <a:t>（新生児科医あるいは産科医）</a:t>
            </a:r>
            <a:endParaRPr kumimoji="1" lang="en-US" altLang="ja-JP" sz="1400" dirty="0" smtClean="0">
              <a:solidFill>
                <a:srgbClr val="FF0000"/>
              </a:solidFill>
              <a:latin typeface="ＤＦＰ太丸ゴシック体"/>
              <a:ea typeface="ＤＦＰ太丸ゴシック体"/>
              <a:cs typeface="ＤＦＰ太丸ゴシック体"/>
            </a:endParaRPr>
          </a:p>
        </p:txBody>
      </p:sp>
      <p:grpSp>
        <p:nvGrpSpPr>
          <p:cNvPr id="2" name="グループ化 14"/>
          <p:cNvGrpSpPr/>
          <p:nvPr/>
        </p:nvGrpSpPr>
        <p:grpSpPr>
          <a:xfrm>
            <a:off x="0" y="3962400"/>
            <a:ext cx="3638165" cy="2011830"/>
            <a:chOff x="5580112" y="3413455"/>
            <a:chExt cx="2162490" cy="1745792"/>
          </a:xfrm>
        </p:grpSpPr>
        <p:sp>
          <p:nvSpPr>
            <p:cNvPr id="11" name="テキスト ボックス 8"/>
            <p:cNvSpPr txBox="1"/>
            <p:nvPr/>
          </p:nvSpPr>
          <p:spPr>
            <a:xfrm>
              <a:off x="5580113" y="3717031"/>
              <a:ext cx="2162489" cy="1442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b="1" dirty="0">
                  <a:latin typeface="ＤＦＰ太丸ゴシック体"/>
                  <a:ea typeface="ＤＦＰ太丸ゴシック体"/>
                  <a:cs typeface="ＤＦＰ太丸ゴシック体"/>
                </a:rPr>
                <a:t>施設</a:t>
              </a:r>
              <a:r>
                <a:rPr lang="ja-JP" altLang="en-US" sz="2000" b="1" dirty="0" smtClean="0">
                  <a:latin typeface="ＤＦＰ太丸ゴシック体"/>
                  <a:ea typeface="ＤＦＰ太丸ゴシック体"/>
                  <a:cs typeface="ＤＦＰ太丸ゴシック体"/>
                </a:rPr>
                <a:t>リーダー</a:t>
              </a:r>
              <a:endParaRPr lang="en-US" altLang="ja-JP" sz="2000" b="1" dirty="0" smtClean="0">
                <a:latin typeface="ＤＦＰ太丸ゴシック体"/>
                <a:ea typeface="ＤＦＰ太丸ゴシック体"/>
                <a:cs typeface="ＤＦＰ太丸ゴシック体"/>
              </a:endParaRPr>
            </a:p>
            <a:p>
              <a:r>
                <a:rPr lang="ja-JP" altLang="en-US" sz="1400" dirty="0" smtClean="0">
                  <a:latin typeface="ＤＦＰ太丸ゴシック体"/>
                  <a:ea typeface="ＤＦＰ太丸ゴシック体"/>
                  <a:cs typeface="ＤＦＰ太丸ゴシック体"/>
                </a:rPr>
                <a:t>（新生児科医、ファシリテーター兼務）</a:t>
              </a:r>
              <a:endParaRPr lang="en-US" altLang="ja-JP" sz="1400" dirty="0" smtClean="0">
                <a:latin typeface="ＤＦＰ太丸ゴシック体"/>
                <a:ea typeface="ＤＦＰ太丸ゴシック体"/>
                <a:cs typeface="ＤＦＰ太丸ゴシック体"/>
              </a:endParaRPr>
            </a:p>
            <a:p>
              <a:r>
                <a:rPr lang="ja-JP" altLang="en-US" sz="2000" b="1" dirty="0" smtClean="0">
                  <a:latin typeface="ＤＦＰ太丸ゴシック体"/>
                  <a:ea typeface="ＤＦＰ太丸ゴシック体"/>
                  <a:cs typeface="ＤＦＰ太丸ゴシック体"/>
                </a:rPr>
                <a:t>ファシリテーター</a:t>
              </a:r>
              <a:endParaRPr lang="en-US" altLang="ja-JP" sz="2000" b="1" dirty="0" smtClean="0">
                <a:latin typeface="ＤＦＰ太丸ゴシック体"/>
                <a:ea typeface="ＤＦＰ太丸ゴシック体"/>
                <a:cs typeface="ＤＦＰ太丸ゴシック体"/>
              </a:endParaRPr>
            </a:p>
            <a:p>
              <a:r>
                <a:rPr kumimoji="1" lang="ja-JP" altLang="en-US" sz="2000" b="1" dirty="0" smtClean="0">
                  <a:latin typeface="ＤＦＰ太丸ゴシック体"/>
                  <a:ea typeface="ＤＦＰ太丸ゴシック体"/>
                  <a:cs typeface="ＤＦＰ太丸ゴシック体"/>
                </a:rPr>
                <a:t>サブリーダー</a:t>
              </a:r>
              <a:endParaRPr kumimoji="1" lang="en-US" altLang="ja-JP" sz="2000" b="1" dirty="0" smtClean="0">
                <a:latin typeface="ＤＦＰ太丸ゴシック体"/>
                <a:ea typeface="ＤＦＰ太丸ゴシック体"/>
                <a:cs typeface="ＤＦＰ太丸ゴシック体"/>
              </a:endParaRPr>
            </a:p>
            <a:p>
              <a:r>
                <a:rPr kumimoji="1" lang="ja-JP" altLang="en-US" sz="1400" dirty="0" smtClean="0">
                  <a:latin typeface="ＤＦＰ太丸ゴシック体"/>
                  <a:ea typeface="ＤＦＰ太丸ゴシック体"/>
                  <a:cs typeface="ＤＦＰ太丸ゴシック体"/>
                </a:rPr>
                <a:t>（産科医、看護師）</a:t>
              </a:r>
              <a:endParaRPr kumimoji="1" lang="en-US" altLang="ja-JP" sz="1400" dirty="0" smtClean="0">
                <a:latin typeface="ＤＦＰ太丸ゴシック体"/>
                <a:ea typeface="ＤＦＰ太丸ゴシック体"/>
                <a:cs typeface="ＤＦＰ太丸ゴシック体"/>
              </a:endParaRPr>
            </a:p>
          </p:txBody>
        </p:sp>
        <p:sp>
          <p:nvSpPr>
            <p:cNvPr id="12" name="テキスト ボックス 10"/>
            <p:cNvSpPr txBox="1"/>
            <p:nvPr/>
          </p:nvSpPr>
          <p:spPr>
            <a:xfrm>
              <a:off x="5580112" y="3413455"/>
              <a:ext cx="2162489" cy="3204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latin typeface="ＤＦＰ太丸ゴシック体"/>
                  <a:ea typeface="ＤＦＰ太丸ゴシック体"/>
                  <a:cs typeface="ＤＦＰ太丸ゴシック体"/>
                </a:rPr>
                <a:t>介入施設</a:t>
              </a:r>
              <a:endParaRPr kumimoji="1" lang="ja-JP" altLang="en-US" dirty="0">
                <a:latin typeface="ＤＦＰ太丸ゴシック体"/>
                <a:ea typeface="ＤＦＰ太丸ゴシック体"/>
                <a:cs typeface="ＤＦＰ太丸ゴシック体"/>
              </a:endParaRPr>
            </a:p>
          </p:txBody>
        </p:sp>
      </p:grpSp>
      <p:sp>
        <p:nvSpPr>
          <p:cNvPr id="13" name="下矢印 12"/>
          <p:cNvSpPr/>
          <p:nvPr/>
        </p:nvSpPr>
        <p:spPr>
          <a:xfrm>
            <a:off x="4591659" y="2057403"/>
            <a:ext cx="780087" cy="83447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4" name="右矢印 13"/>
          <p:cNvSpPr/>
          <p:nvPr/>
        </p:nvSpPr>
        <p:spPr>
          <a:xfrm>
            <a:off x="3733562" y="4505672"/>
            <a:ext cx="271312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5" name="右矢印 14"/>
          <p:cNvSpPr/>
          <p:nvPr/>
        </p:nvSpPr>
        <p:spPr>
          <a:xfrm rot="10800000">
            <a:off x="3733564" y="5236820"/>
            <a:ext cx="2574286"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6" name="テキスト ボックス 25"/>
          <p:cNvSpPr txBox="1"/>
          <p:nvPr/>
        </p:nvSpPr>
        <p:spPr>
          <a:xfrm>
            <a:off x="4591660" y="5297760"/>
            <a:ext cx="659155" cy="369332"/>
          </a:xfrm>
          <a:prstGeom prst="rect">
            <a:avLst/>
          </a:prstGeom>
          <a:noFill/>
        </p:spPr>
        <p:txBody>
          <a:bodyPr wrap="none" rtlCol="0">
            <a:spAutoFit/>
          </a:bodyPr>
          <a:lstStyle/>
          <a:p>
            <a:r>
              <a:rPr kumimoji="1" lang="ja-JP" altLang="en-US" b="1" dirty="0" smtClean="0">
                <a:latin typeface="ＤＦＰ太丸ゴシック体"/>
                <a:ea typeface="ＤＦＰ太丸ゴシック体"/>
                <a:cs typeface="ＤＦＰ太丸ゴシック体"/>
              </a:rPr>
              <a:t>介入</a:t>
            </a:r>
            <a:endParaRPr kumimoji="1" lang="ja-JP" altLang="en-US" b="1" dirty="0">
              <a:latin typeface="ＤＦＰ太丸ゴシック体"/>
              <a:ea typeface="ＤＦＰ太丸ゴシック体"/>
              <a:cs typeface="ＤＦＰ太丸ゴシック体"/>
            </a:endParaRPr>
          </a:p>
        </p:txBody>
      </p:sp>
      <p:sp>
        <p:nvSpPr>
          <p:cNvPr id="17" name="屈折矢印 16"/>
          <p:cNvSpPr/>
          <p:nvPr/>
        </p:nvSpPr>
        <p:spPr>
          <a:xfrm rot="5400000">
            <a:off x="5195614" y="3471023"/>
            <a:ext cx="948312" cy="12981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8" name="屈折矢印 17"/>
          <p:cNvSpPr/>
          <p:nvPr/>
        </p:nvSpPr>
        <p:spPr>
          <a:xfrm rot="16200000" flipH="1">
            <a:off x="3424916" y="4015198"/>
            <a:ext cx="1723514" cy="984984"/>
          </a:xfrm>
          <a:prstGeom prst="bentUpArrow">
            <a:avLst>
              <a:gd name="adj1" fmla="val 25000"/>
              <a:gd name="adj2" fmla="val 25000"/>
              <a:gd name="adj3" fmla="val 25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9" name="テキスト ボックス 18"/>
          <p:cNvSpPr txBox="1"/>
          <p:nvPr/>
        </p:nvSpPr>
        <p:spPr>
          <a:xfrm>
            <a:off x="4005772" y="3820572"/>
            <a:ext cx="18133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smtClean="0">
                <a:latin typeface="ＤＦＰ太丸ゴシック体"/>
                <a:ea typeface="ＤＦＰ太丸ゴシック体"/>
                <a:cs typeface="ＤＦＰ太丸ゴシック体"/>
              </a:rPr>
              <a:t>ワークショップ</a:t>
            </a:r>
            <a:endParaRPr kumimoji="1" lang="ja-JP" altLang="en-US" b="1" dirty="0">
              <a:latin typeface="ＤＦＰ太丸ゴシック体"/>
              <a:ea typeface="ＤＦＰ太丸ゴシック体"/>
              <a:cs typeface="ＤＦＰ太丸ゴシック体"/>
            </a:endParaRPr>
          </a:p>
        </p:txBody>
      </p:sp>
      <p:sp>
        <p:nvSpPr>
          <p:cNvPr id="20" name="テキスト ボックス 38"/>
          <p:cNvSpPr txBox="1"/>
          <p:nvPr/>
        </p:nvSpPr>
        <p:spPr>
          <a:xfrm>
            <a:off x="4668874" y="4573034"/>
            <a:ext cx="659155" cy="369332"/>
          </a:xfrm>
          <a:prstGeom prst="rect">
            <a:avLst/>
          </a:prstGeom>
          <a:noFill/>
        </p:spPr>
        <p:txBody>
          <a:bodyPr wrap="none" rtlCol="0">
            <a:spAutoFit/>
          </a:bodyPr>
          <a:lstStyle/>
          <a:p>
            <a:r>
              <a:rPr kumimoji="1" lang="ja-JP" altLang="en-US" b="1" dirty="0" smtClean="0">
                <a:latin typeface="ＤＦＰ太丸ゴシック体"/>
                <a:ea typeface="ＤＦＰ太丸ゴシック体"/>
                <a:cs typeface="ＤＦＰ太丸ゴシック体"/>
              </a:rPr>
              <a:t>介入</a:t>
            </a:r>
            <a:endParaRPr kumimoji="1" lang="ja-JP" altLang="en-US" b="1" dirty="0">
              <a:latin typeface="ＤＦＰ太丸ゴシック体"/>
              <a:ea typeface="ＤＦＰ太丸ゴシック体"/>
              <a:cs typeface="ＤＦＰ太丸ゴシック体"/>
            </a:endParaRPr>
          </a:p>
        </p:txBody>
      </p:sp>
      <p:sp>
        <p:nvSpPr>
          <p:cNvPr id="21" name="テキスト ボックス 32"/>
          <p:cNvSpPr txBox="1"/>
          <p:nvPr/>
        </p:nvSpPr>
        <p:spPr>
          <a:xfrm>
            <a:off x="4435642" y="1616060"/>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smtClean="0">
                <a:latin typeface="ＤＦＰ太丸ゴシック体"/>
                <a:ea typeface="ＤＦＰ太丸ゴシック体"/>
                <a:cs typeface="ＤＦＰ太丸ゴシック体"/>
              </a:rPr>
              <a:t>サポート</a:t>
            </a:r>
            <a:endParaRPr kumimoji="1" lang="ja-JP" altLang="en-US" b="1" dirty="0">
              <a:latin typeface="ＤＦＰ太丸ゴシック体"/>
              <a:ea typeface="ＤＦＰ太丸ゴシック体"/>
              <a:cs typeface="ＤＦＰ太丸ゴシック体"/>
            </a:endParaRPr>
          </a:p>
        </p:txBody>
      </p:sp>
      <p:grpSp>
        <p:nvGrpSpPr>
          <p:cNvPr id="3" name="グループ化 23"/>
          <p:cNvGrpSpPr/>
          <p:nvPr/>
        </p:nvGrpSpPr>
        <p:grpSpPr>
          <a:xfrm>
            <a:off x="6553200" y="3962400"/>
            <a:ext cx="3657600" cy="2011830"/>
            <a:chOff x="5580112" y="3413455"/>
            <a:chExt cx="2162490" cy="1745792"/>
          </a:xfrm>
        </p:grpSpPr>
        <p:sp>
          <p:nvSpPr>
            <p:cNvPr id="23" name="テキスト ボックス 26"/>
            <p:cNvSpPr txBox="1"/>
            <p:nvPr/>
          </p:nvSpPr>
          <p:spPr>
            <a:xfrm>
              <a:off x="5580113" y="3717031"/>
              <a:ext cx="2162489" cy="1442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b="1" dirty="0">
                  <a:latin typeface="ＤＦＰ太丸ゴシック体"/>
                  <a:ea typeface="ＤＦＰ太丸ゴシック体"/>
                  <a:cs typeface="ＤＦＰ太丸ゴシック体"/>
                </a:rPr>
                <a:t>施設</a:t>
              </a:r>
              <a:r>
                <a:rPr lang="ja-JP" altLang="en-US" sz="2000" b="1" dirty="0" smtClean="0">
                  <a:latin typeface="ＤＦＰ太丸ゴシック体"/>
                  <a:ea typeface="ＤＦＰ太丸ゴシック体"/>
                  <a:cs typeface="ＤＦＰ太丸ゴシック体"/>
                </a:rPr>
                <a:t>リーダー</a:t>
              </a:r>
              <a:endParaRPr lang="en-US" altLang="ja-JP" sz="2000" b="1" dirty="0" smtClean="0">
                <a:latin typeface="ＤＦＰ太丸ゴシック体"/>
                <a:ea typeface="ＤＦＰ太丸ゴシック体"/>
                <a:cs typeface="ＤＦＰ太丸ゴシック体"/>
              </a:endParaRPr>
            </a:p>
            <a:p>
              <a:r>
                <a:rPr lang="ja-JP" altLang="en-US" sz="1400" dirty="0" smtClean="0">
                  <a:latin typeface="ＤＦＰ太丸ゴシック体"/>
                  <a:ea typeface="ＤＦＰ太丸ゴシック体"/>
                  <a:cs typeface="ＤＦＰ太丸ゴシック体"/>
                </a:rPr>
                <a:t>（新生児科医、ファシリテーター兼務）</a:t>
              </a:r>
              <a:endParaRPr lang="en-US" altLang="ja-JP" sz="1400" dirty="0" smtClean="0">
                <a:latin typeface="ＤＦＰ太丸ゴシック体"/>
                <a:ea typeface="ＤＦＰ太丸ゴシック体"/>
                <a:cs typeface="ＤＦＰ太丸ゴシック体"/>
              </a:endParaRPr>
            </a:p>
            <a:p>
              <a:r>
                <a:rPr lang="ja-JP" altLang="en-US" sz="2000" b="1" dirty="0" smtClean="0">
                  <a:latin typeface="ＤＦＰ太丸ゴシック体"/>
                  <a:ea typeface="ＤＦＰ太丸ゴシック体"/>
                  <a:cs typeface="ＤＦＰ太丸ゴシック体"/>
                </a:rPr>
                <a:t>ファシリテーター</a:t>
              </a:r>
              <a:endParaRPr lang="en-US" altLang="ja-JP" sz="2000" b="1" dirty="0" smtClean="0">
                <a:latin typeface="ＤＦＰ太丸ゴシック体"/>
                <a:ea typeface="ＤＦＰ太丸ゴシック体"/>
                <a:cs typeface="ＤＦＰ太丸ゴシック体"/>
              </a:endParaRPr>
            </a:p>
            <a:p>
              <a:r>
                <a:rPr kumimoji="1" lang="ja-JP" altLang="en-US" sz="2000" b="1" dirty="0" smtClean="0">
                  <a:latin typeface="ＤＦＰ太丸ゴシック体"/>
                  <a:ea typeface="ＤＦＰ太丸ゴシック体"/>
                  <a:cs typeface="ＤＦＰ太丸ゴシック体"/>
                </a:rPr>
                <a:t>サブリーダー</a:t>
              </a:r>
              <a:endParaRPr kumimoji="1" lang="en-US" altLang="ja-JP" sz="2000" b="1" dirty="0" smtClean="0">
                <a:latin typeface="ＤＦＰ太丸ゴシック体"/>
                <a:ea typeface="ＤＦＰ太丸ゴシック体"/>
                <a:cs typeface="ＤＦＰ太丸ゴシック体"/>
              </a:endParaRPr>
            </a:p>
            <a:p>
              <a:r>
                <a:rPr kumimoji="1" lang="ja-JP" altLang="en-US" sz="1400" dirty="0" smtClean="0">
                  <a:latin typeface="ＤＦＰ太丸ゴシック体"/>
                  <a:ea typeface="ＤＦＰ太丸ゴシック体"/>
                  <a:cs typeface="ＤＦＰ太丸ゴシック体"/>
                </a:rPr>
                <a:t>（産科医、看護師）</a:t>
              </a:r>
              <a:endParaRPr kumimoji="1" lang="en-US" altLang="ja-JP" sz="1400" dirty="0" smtClean="0">
                <a:latin typeface="ＤＦＰ太丸ゴシック体"/>
                <a:ea typeface="ＤＦＰ太丸ゴシック体"/>
                <a:cs typeface="ＤＦＰ太丸ゴシック体"/>
              </a:endParaRPr>
            </a:p>
          </p:txBody>
        </p:sp>
        <p:sp>
          <p:nvSpPr>
            <p:cNvPr id="24" name="テキスト ボックス 27"/>
            <p:cNvSpPr txBox="1"/>
            <p:nvPr/>
          </p:nvSpPr>
          <p:spPr>
            <a:xfrm>
              <a:off x="5580112" y="3413455"/>
              <a:ext cx="2162489" cy="3204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latin typeface="ＤＦＰ太丸ゴシック体"/>
                  <a:ea typeface="ＤＦＰ太丸ゴシック体"/>
                  <a:cs typeface="ＤＦＰ太丸ゴシック体"/>
                </a:rPr>
                <a:t>介入施設</a:t>
              </a:r>
              <a:endParaRPr kumimoji="1" lang="ja-JP" altLang="en-US" dirty="0">
                <a:latin typeface="ＤＦＰ太丸ゴシック体"/>
                <a:ea typeface="ＤＦＰ太丸ゴシック体"/>
                <a:cs typeface="ＤＦＰ太丸ゴシック体"/>
              </a:endParaRPr>
            </a:p>
          </p:txBody>
        </p:sp>
      </p:grpSp>
      <p:sp>
        <p:nvSpPr>
          <p:cNvPr id="27" name="正方形/長方形 26"/>
          <p:cNvSpPr/>
          <p:nvPr/>
        </p:nvSpPr>
        <p:spPr>
          <a:xfrm>
            <a:off x="166743" y="6166247"/>
            <a:ext cx="9739257" cy="615553"/>
          </a:xfrm>
          <a:prstGeom prst="rect">
            <a:avLst/>
          </a:prstGeom>
          <a:solidFill>
            <a:srgbClr val="FFFF00"/>
          </a:solidFill>
          <a:ln>
            <a:solidFill>
              <a:srgbClr val="000000"/>
            </a:solidFill>
          </a:ln>
        </p:spPr>
        <p:txBody>
          <a:bodyPr wrap="square">
            <a:spAutoFit/>
          </a:bodyPr>
          <a:lstStyle/>
          <a:p>
            <a:pPr>
              <a:lnSpc>
                <a:spcPct val="150000"/>
              </a:lnSpc>
            </a:pPr>
            <a:r>
              <a:rPr lang="ja-JP" altLang="en-US" sz="2400" dirty="0" smtClean="0">
                <a:latin typeface="ＤＦＰ太丸ゴシック体"/>
                <a:ea typeface="ＤＦＰ太丸ゴシック体"/>
                <a:cs typeface="ＤＦＰ太丸ゴシック体"/>
              </a:rPr>
              <a:t>分野別選出。</a:t>
            </a:r>
            <a:r>
              <a:rPr lang="en-US" altLang="ja-JP" sz="2400" dirty="0" smtClean="0">
                <a:latin typeface="ＤＦＰ太丸ゴシック体"/>
                <a:ea typeface="ＤＦＰ太丸ゴシック体"/>
                <a:cs typeface="ＤＦＰ太丸ゴシック体"/>
              </a:rPr>
              <a:t>&lt;</a:t>
            </a:r>
            <a:r>
              <a:rPr lang="ja-JP" altLang="en-US" sz="2400" dirty="0" smtClean="0">
                <a:latin typeface="ＤＦＰ太丸ゴシック体"/>
                <a:ea typeface="ＤＦＰ太丸ゴシック体"/>
                <a:cs typeface="ＤＦＰ太丸ゴシック体"/>
              </a:rPr>
              <a:t>標準的治療の考え方</a:t>
            </a:r>
            <a:r>
              <a:rPr lang="en-US" altLang="ja-JP" sz="2400" dirty="0" smtClean="0">
                <a:latin typeface="ＤＦＰ太丸ゴシック体"/>
                <a:ea typeface="ＤＦＰ太丸ゴシック体"/>
                <a:cs typeface="ＤＦＰ太丸ゴシック体"/>
              </a:rPr>
              <a:t>&gt;</a:t>
            </a:r>
            <a:r>
              <a:rPr lang="ja-JP" altLang="en-US" sz="2400" dirty="0" smtClean="0">
                <a:latin typeface="ＤＦＰ太丸ゴシック体"/>
                <a:ea typeface="ＤＦＰ太丸ゴシック体"/>
                <a:cs typeface="ＤＦＰ太丸ゴシック体"/>
              </a:rPr>
              <a:t>の解説、行動改善計画の相談役</a:t>
            </a:r>
            <a:endParaRPr lang="en-US" altLang="ja-JP" sz="2400" dirty="0" smtClean="0">
              <a:latin typeface="ＤＦＰ太丸ゴシック体"/>
              <a:ea typeface="ＤＦＰ太丸ゴシック体"/>
              <a:cs typeface="ＤＦＰ太丸ゴシック体"/>
            </a:endParaRPr>
          </a:p>
        </p:txBody>
      </p:sp>
      <p:sp>
        <p:nvSpPr>
          <p:cNvPr id="22" name="スマイル 21"/>
          <p:cNvSpPr/>
          <p:nvPr/>
        </p:nvSpPr>
        <p:spPr>
          <a:xfrm>
            <a:off x="6629400" y="2514600"/>
            <a:ext cx="1828800" cy="1219200"/>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25" name="タイトル 15"/>
          <p:cNvSpPr txBox="1">
            <a:spLocks/>
          </p:cNvSpPr>
          <p:nvPr/>
        </p:nvSpPr>
        <p:spPr>
          <a:xfrm>
            <a:off x="2164110" y="-152400"/>
            <a:ext cx="5327001" cy="1152128"/>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normalizeH="0" baseline="0" noProof="0" dirty="0" smtClean="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rPr>
              <a:t>介入のための役割</a:t>
            </a:r>
            <a:r>
              <a:rPr kumimoji="1" lang="en-US" altLang="ja-JP" sz="4400" b="1" i="0" u="none" strike="noStrike" kern="1200" normalizeH="0" baseline="0" noProof="0" dirty="0" smtClean="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rPr>
              <a:t>2</a:t>
            </a:r>
            <a:endParaRPr kumimoji="1" lang="ja-JP" altLang="en-US" sz="4400" b="1" i="0" u="none" strike="noStrike" kern="1200" normalizeH="0" baseline="0" noProof="0" dirty="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周産期医療各分野専門家</a:t>
            </a:r>
            <a:endParaRPr lang="ja-JP" altLang="en-US" b="1" dirty="0">
              <a:ln w="11430"/>
              <a:solidFill>
                <a:srgbClr val="000090"/>
              </a:solidFill>
              <a:latin typeface="ＤＦＰ太丸ゴシック体"/>
              <a:ea typeface="ＤＦＰ太丸ゴシック体"/>
              <a:cs typeface="ＤＦＰ太丸ゴシック体"/>
            </a:endParaRPr>
          </a:p>
        </p:txBody>
      </p:sp>
      <p:sp>
        <p:nvSpPr>
          <p:cNvPr id="6" name="TextBox 5"/>
          <p:cNvSpPr txBox="1"/>
          <p:nvPr/>
        </p:nvSpPr>
        <p:spPr>
          <a:xfrm>
            <a:off x="751959" y="1447800"/>
            <a:ext cx="8392041" cy="3816429"/>
          </a:xfrm>
          <a:prstGeom prst="rect">
            <a:avLst/>
          </a:prstGeom>
          <a:noFill/>
        </p:spPr>
        <p:txBody>
          <a:bodyPr wrap="none" rtlCol="0">
            <a:spAutoFit/>
          </a:bodyPr>
          <a:lstStyle/>
          <a:p>
            <a:pPr>
              <a:spcAft>
                <a:spcPts val="1200"/>
              </a:spcAft>
            </a:pPr>
            <a:r>
              <a:rPr lang="en-US" altLang="ja-JP" sz="3200" dirty="0" smtClean="0">
                <a:latin typeface="ＤＦＰ太丸ゴシック体"/>
                <a:ea typeface="ＤＦＰ太丸ゴシック体"/>
                <a:cs typeface="ＤＦＰ太丸ゴシック体"/>
              </a:rPr>
              <a:t>①</a:t>
            </a:r>
            <a:r>
              <a:rPr lang="ja-JP" altLang="en-US" sz="3200" dirty="0" smtClean="0">
                <a:latin typeface="ＤＦＰ太丸ゴシック体"/>
                <a:ea typeface="ＤＦＰ太丸ゴシック体"/>
                <a:cs typeface="ＤＦＰ太丸ゴシック体"/>
              </a:rPr>
              <a:t>切迫早産産科管理</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②</a:t>
            </a:r>
            <a:r>
              <a:rPr lang="ja-JP" altLang="en-US" sz="3200" dirty="0" smtClean="0">
                <a:latin typeface="ＤＦＰ太丸ゴシック体"/>
                <a:ea typeface="ＤＦＰ太丸ゴシック体"/>
                <a:cs typeface="ＤＦＰ太丸ゴシック体"/>
              </a:rPr>
              <a:t>新生児蘇生法</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③</a:t>
            </a:r>
            <a:r>
              <a:rPr lang="ja-JP" altLang="en-US" sz="3200" dirty="0" smtClean="0">
                <a:latin typeface="ＤＦＰ太丸ゴシック体"/>
                <a:ea typeface="ＤＦＰ太丸ゴシック体"/>
                <a:cs typeface="ＤＦＰ太丸ゴシック体"/>
              </a:rPr>
              <a:t>呼吸管理と新生児慢性肺疾患の予防と治療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④</a:t>
            </a:r>
            <a:r>
              <a:rPr lang="ja-JP" altLang="en-US" sz="3200" dirty="0" smtClean="0">
                <a:latin typeface="ＤＦＰ太丸ゴシック体"/>
                <a:ea typeface="ＤＦＰ太丸ゴシック体"/>
                <a:cs typeface="ＤＦＰ太丸ゴシック体"/>
              </a:rPr>
              <a:t>未熟児動脈管開存症の予防と治療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⑤</a:t>
            </a:r>
            <a:r>
              <a:rPr lang="ja-JP" altLang="en-US" sz="3200" dirty="0" smtClean="0">
                <a:latin typeface="ＤＦＰ太丸ゴシック体"/>
                <a:ea typeface="ＤＦＰ太丸ゴシック体"/>
                <a:cs typeface="ＤＦＰ太丸ゴシック体"/>
              </a:rPr>
              <a:t>新生児感染症の予防と治療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⑥</a:t>
            </a:r>
            <a:r>
              <a:rPr lang="ja-JP" altLang="en-US" sz="3200" dirty="0" smtClean="0">
                <a:latin typeface="ＤＦＰ太丸ゴシック体"/>
                <a:ea typeface="ＤＦＰ太丸ゴシック体"/>
                <a:cs typeface="ＤＦＰ太丸ゴシック体"/>
              </a:rPr>
              <a:t>経腸栄養および中心静脈栄養法 </a:t>
            </a:r>
            <a:endParaRPr kumimoji="1" lang="ja-JP" altLang="en-US" sz="3200" dirty="0">
              <a:latin typeface="ＤＦＰ太丸ゴシック体"/>
              <a:ea typeface="ＤＦＰ太丸ゴシック体"/>
              <a:cs typeface="ＤＦＰ太丸ゴシック体"/>
            </a:endParaRPr>
          </a:p>
        </p:txBody>
      </p:sp>
      <p:sp>
        <p:nvSpPr>
          <p:cNvPr id="7" name="正方形/長方形 6"/>
          <p:cNvSpPr/>
          <p:nvPr/>
        </p:nvSpPr>
        <p:spPr>
          <a:xfrm>
            <a:off x="381000" y="5562600"/>
            <a:ext cx="8991600" cy="1200328"/>
          </a:xfrm>
          <a:prstGeom prst="rect">
            <a:avLst/>
          </a:prstGeom>
          <a:solidFill>
            <a:srgbClr val="FFFF00"/>
          </a:solidFill>
          <a:ln>
            <a:solidFill>
              <a:srgbClr val="000000"/>
            </a:solidFill>
          </a:ln>
        </p:spPr>
        <p:txBody>
          <a:bodyPr wrap="square">
            <a:spAutoFit/>
          </a:bodyPr>
          <a:lstStyle/>
          <a:p>
            <a:r>
              <a:rPr lang="ja-JP" altLang="en-US" sz="2400" dirty="0" smtClean="0">
                <a:latin typeface="ＤＦＰ太丸ゴシック体"/>
                <a:ea typeface="ＤＦＰ太丸ゴシック体"/>
                <a:cs typeface="ＤＦＰ太丸ゴシック体"/>
              </a:rPr>
              <a:t>診療・研究実績から学会から分野毎に</a:t>
            </a:r>
            <a:r>
              <a:rPr lang="en-US" sz="2400" dirty="0" smtClean="0">
                <a:latin typeface="ＤＦＰ太丸ゴシック体"/>
                <a:ea typeface="ＤＦＰ太丸ゴシック体"/>
                <a:cs typeface="ＤＦＰ太丸ゴシック体"/>
              </a:rPr>
              <a:t>5</a:t>
            </a:r>
            <a:r>
              <a:rPr lang="ja-JP" altLang="en-US" sz="2400" dirty="0" smtClean="0">
                <a:latin typeface="ＤＦＰ太丸ゴシック体"/>
                <a:ea typeface="ＤＦＰ太丸ゴシック体"/>
                <a:cs typeface="ＤＦＰ太丸ゴシック体"/>
              </a:rPr>
              <a:t>名ずつ推薦を得て、研究本部で</a:t>
            </a:r>
            <a:r>
              <a:rPr lang="en-US" altLang="ja-JP" sz="2400" dirty="0" smtClean="0">
                <a:latin typeface="ＤＦＰ太丸ゴシック体"/>
                <a:ea typeface="ＤＦＰ太丸ゴシック体"/>
                <a:cs typeface="ＤＦＰ太丸ゴシック体"/>
              </a:rPr>
              <a:t>30</a:t>
            </a:r>
            <a:r>
              <a:rPr lang="ja-JP" altLang="en-US" sz="2400" dirty="0" smtClean="0">
                <a:latin typeface="ＤＦＰ太丸ゴシック体"/>
                <a:ea typeface="ＤＦＰ太丸ゴシック体"/>
                <a:cs typeface="ＤＦＰ太丸ゴシック体"/>
              </a:rPr>
              <a:t>名を認定。専門家同士の協力体制も構築</a:t>
            </a:r>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（総合周産期センター以外の施設の先生方の協力も必要）  </a:t>
            </a:r>
            <a:endParaRPr lang="ja-JP" altLang="en-US" sz="24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915400" cy="92211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地域ブロック案（</a:t>
            </a:r>
            <a:r>
              <a:rPr kumimoji="1"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10</a:t>
            </a:r>
            <a:r>
              <a:rPr kumimoji="1"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ブロック）</a:t>
            </a:r>
            <a:endParaRPr kumimoji="1"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3" name="テキスト ボックス 2"/>
          <p:cNvSpPr txBox="1"/>
          <p:nvPr/>
        </p:nvSpPr>
        <p:spPr>
          <a:xfrm>
            <a:off x="5029200" y="914400"/>
            <a:ext cx="3505200" cy="4683333"/>
          </a:xfrm>
          <a:prstGeom prst="rect">
            <a:avLst/>
          </a:prstGeom>
          <a:noFill/>
        </p:spPr>
        <p:txBody>
          <a:bodyPr wrap="square" rtlCol="0">
            <a:spAutoFit/>
          </a:bodyPr>
          <a:lstStyle/>
          <a:p>
            <a:pPr>
              <a:lnSpc>
                <a:spcPct val="150000"/>
              </a:lnSpc>
            </a:pPr>
            <a:r>
              <a:rPr lang="ja-JP" altLang="ja-JP" sz="2000" dirty="0" smtClean="0">
                <a:latin typeface="ＤＦＰ太丸ゴシック体"/>
                <a:ea typeface="ＤＦＰ太丸ゴシック体"/>
                <a:cs typeface="ＤＦＰ太丸ゴシック体"/>
              </a:rPr>
              <a:t>①</a:t>
            </a:r>
            <a:r>
              <a:rPr lang="ja-JP" altLang="ja-JP" sz="2000" b="1" dirty="0" smtClean="0">
                <a:latin typeface="ＤＦＰ太丸ゴシック体"/>
                <a:ea typeface="ＤＦＰ太丸ゴシック体"/>
                <a:cs typeface="ＤＦＰ太丸ゴシック体"/>
              </a:rPr>
              <a:t>北海道・東北地区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②</a:t>
            </a:r>
            <a:r>
              <a:rPr lang="ja-JP" altLang="ja-JP" sz="2000" b="1" dirty="0" smtClean="0">
                <a:latin typeface="ＤＦＰ太丸ゴシック体"/>
                <a:ea typeface="ＤＦＰ太丸ゴシック体"/>
                <a:cs typeface="ＤＦＰ太丸ゴシック体"/>
              </a:rPr>
              <a:t>北関東地区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③</a:t>
            </a:r>
            <a:r>
              <a:rPr lang="ja-JP" altLang="ja-JP" sz="2000" b="1" dirty="0" smtClean="0">
                <a:latin typeface="ＤＦＰ太丸ゴシック体"/>
                <a:ea typeface="ＤＦＰ太丸ゴシック体"/>
                <a:cs typeface="ＤＦＰ太丸ゴシック体"/>
              </a:rPr>
              <a:t>東京地区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④</a:t>
            </a:r>
            <a:r>
              <a:rPr lang="ja-JP" altLang="ja-JP" sz="2000" b="1" dirty="0" smtClean="0">
                <a:latin typeface="ＤＦＰ太丸ゴシック体"/>
                <a:ea typeface="ＤＦＰ太丸ゴシック体"/>
                <a:cs typeface="ＤＦＰ太丸ゴシック体"/>
              </a:rPr>
              <a:t>甲信越・南関東地区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⑤</a:t>
            </a:r>
            <a:r>
              <a:rPr lang="ja-JP" altLang="ja-JP" sz="2000" b="1" dirty="0" smtClean="0">
                <a:latin typeface="ＤＦＰ太丸ゴシック体"/>
                <a:ea typeface="ＤＦＰ太丸ゴシック体"/>
                <a:cs typeface="ＤＦＰ太丸ゴシック体"/>
              </a:rPr>
              <a:t>東海地区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⑥</a:t>
            </a:r>
            <a:r>
              <a:rPr lang="ja-JP" altLang="ja-JP" sz="2000" b="1" dirty="0" smtClean="0">
                <a:latin typeface="ＤＦＰ太丸ゴシック体"/>
                <a:ea typeface="ＤＦＰ太丸ゴシック体"/>
                <a:cs typeface="ＤＦＰ太丸ゴシック体"/>
              </a:rPr>
              <a:t>北陸地・北近畿区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⑦</a:t>
            </a:r>
            <a:r>
              <a:rPr lang="ja-JP" altLang="ja-JP" sz="2000" b="1" dirty="0" smtClean="0">
                <a:latin typeface="ＤＦＰ太丸ゴシック体"/>
                <a:ea typeface="ＤＦＰ太丸ゴシック体"/>
                <a:cs typeface="ＤＦＰ太丸ゴシック体"/>
              </a:rPr>
              <a:t>南近畿地区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⑧</a:t>
            </a:r>
            <a:r>
              <a:rPr lang="ja-JP" altLang="ja-JP" sz="2000" b="1" dirty="0" smtClean="0">
                <a:latin typeface="ＤＦＰ太丸ゴシック体"/>
                <a:ea typeface="ＤＦＰ太丸ゴシック体"/>
                <a:cs typeface="ＤＦＰ太丸ゴシック体"/>
              </a:rPr>
              <a:t>中国</a:t>
            </a:r>
            <a:r>
              <a:rPr lang="ja-JP" altLang="en-US" sz="2000" b="1" dirty="0" smtClean="0">
                <a:latin typeface="ＤＦＰ太丸ゴシック体"/>
                <a:ea typeface="ＤＦＰ太丸ゴシック体"/>
                <a:cs typeface="ＤＦＰ太丸ゴシック体"/>
              </a:rPr>
              <a:t>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⑨</a:t>
            </a:r>
            <a:r>
              <a:rPr lang="ja-JP" altLang="ja-JP" sz="2000" b="1" dirty="0" smtClean="0">
                <a:latin typeface="ＤＦＰ太丸ゴシック体"/>
                <a:ea typeface="ＤＦＰ太丸ゴシック体"/>
                <a:cs typeface="ＤＦＰ太丸ゴシック体"/>
              </a:rPr>
              <a:t>四国地区</a:t>
            </a:r>
            <a:endParaRPr lang="en-US" altLang="ja-JP" sz="2000" dirty="0" smtClean="0">
              <a:latin typeface="ＤＦＰ太丸ゴシック体"/>
              <a:ea typeface="ＤＦＰ太丸ゴシック体"/>
              <a:cs typeface="ＤＦＰ太丸ゴシック体"/>
            </a:endParaRPr>
          </a:p>
          <a:p>
            <a:pPr>
              <a:lnSpc>
                <a:spcPct val="150000"/>
              </a:lnSpc>
            </a:pPr>
            <a:r>
              <a:rPr lang="ja-JP" altLang="ja-JP" sz="2000" dirty="0" smtClean="0">
                <a:latin typeface="ＤＦＰ太丸ゴシック体"/>
                <a:ea typeface="ＤＦＰ太丸ゴシック体"/>
                <a:cs typeface="ＤＦＰ太丸ゴシック体"/>
              </a:rPr>
              <a:t>⑩</a:t>
            </a:r>
            <a:r>
              <a:rPr lang="ja-JP" altLang="ja-JP" sz="2000" b="1" dirty="0" smtClean="0">
                <a:latin typeface="ＤＦＰ太丸ゴシック体"/>
                <a:ea typeface="ＤＦＰ太丸ゴシック体"/>
                <a:cs typeface="ＤＦＰ太丸ゴシック体"/>
              </a:rPr>
              <a:t>九州・沖縄地区</a:t>
            </a:r>
            <a:endParaRPr lang="ja-JP" altLang="ja-JP" sz="2000" dirty="0" smtClean="0">
              <a:latin typeface="ＤＦＰ太丸ゴシック体"/>
              <a:ea typeface="ＤＦＰ太丸ゴシック体"/>
              <a:cs typeface="ＤＦＰ太丸ゴシック体"/>
            </a:endParaRPr>
          </a:p>
        </p:txBody>
      </p:sp>
      <p:sp>
        <p:nvSpPr>
          <p:cNvPr id="6" name="正方形/長方形 5"/>
          <p:cNvSpPr/>
          <p:nvPr/>
        </p:nvSpPr>
        <p:spPr>
          <a:xfrm>
            <a:off x="90543" y="5638800"/>
            <a:ext cx="9815457" cy="1169551"/>
          </a:xfrm>
          <a:prstGeom prst="rect">
            <a:avLst/>
          </a:prstGeom>
          <a:solidFill>
            <a:srgbClr val="FFFF00"/>
          </a:solidFill>
          <a:ln>
            <a:solidFill>
              <a:srgbClr val="000000"/>
            </a:solidFill>
          </a:ln>
        </p:spPr>
        <p:txBody>
          <a:bodyPr wrap="square">
            <a:spAutoFit/>
          </a:bodyPr>
          <a:lstStyle/>
          <a:p>
            <a:pPr>
              <a:lnSpc>
                <a:spcPct val="150000"/>
              </a:lnSpc>
            </a:pPr>
            <a:r>
              <a:rPr lang="ja-JP" altLang="en-US" sz="2400" dirty="0" smtClean="0">
                <a:latin typeface="ＤＦＰ太丸ゴシック体"/>
                <a:ea typeface="ＤＦＰ太丸ゴシック体"/>
                <a:cs typeface="ＤＦＰ太丸ゴシック体"/>
              </a:rPr>
              <a:t>各ブロックから</a:t>
            </a:r>
            <a:endParaRPr lang="en-US" altLang="ja-JP" sz="2400" dirty="0" smtClean="0">
              <a:latin typeface="ＤＦＰ太丸ゴシック体"/>
              <a:ea typeface="ＤＦＰ太丸ゴシック体"/>
              <a:cs typeface="ＤＦＰ太丸ゴシック体"/>
            </a:endParaRPr>
          </a:p>
          <a:p>
            <a:pPr>
              <a:lnSpc>
                <a:spcPct val="150000"/>
              </a:lnSpc>
            </a:pPr>
            <a:r>
              <a:rPr lang="ja-JP" altLang="en-US" sz="2400" dirty="0" smtClean="0">
                <a:solidFill>
                  <a:srgbClr val="FF0000"/>
                </a:solidFill>
                <a:latin typeface="ＤＦＰ太丸ゴシック体"/>
                <a:ea typeface="ＤＦＰ太丸ゴシック体"/>
                <a:cs typeface="ＤＦＰ太丸ゴシック体"/>
              </a:rPr>
              <a:t>４施設</a:t>
            </a:r>
            <a:r>
              <a:rPr lang="en-US" altLang="ja-JP" sz="2400" dirty="0" smtClean="0">
                <a:solidFill>
                  <a:srgbClr val="FF0000"/>
                </a:solidFill>
                <a:latin typeface="ＤＦＰ太丸ゴシック体"/>
                <a:ea typeface="ＤＦＰ太丸ゴシック体"/>
                <a:cs typeface="ＤＦＰ太丸ゴシック体"/>
              </a:rPr>
              <a:t>(</a:t>
            </a:r>
            <a:r>
              <a:rPr lang="ja-JP" altLang="en-US" sz="2400" dirty="0" smtClean="0">
                <a:solidFill>
                  <a:srgbClr val="FF0000"/>
                </a:solidFill>
                <a:latin typeface="ＤＦＰ太丸ゴシック体"/>
                <a:ea typeface="ＤＦＰ太丸ゴシック体"/>
                <a:cs typeface="ＤＦＰ太丸ゴシック体"/>
              </a:rPr>
              <a:t>介入群２施設、３年後介入群２施設）</a:t>
            </a:r>
            <a:r>
              <a:rPr lang="ja-JP" altLang="en-US" sz="2400" dirty="0" smtClean="0">
                <a:latin typeface="ＤＦＰ太丸ゴシック体"/>
                <a:ea typeface="ＤＦＰ太丸ゴシック体"/>
                <a:cs typeface="ＤＦＰ太丸ゴシック体"/>
              </a:rPr>
              <a:t>の参加が理想的</a:t>
            </a:r>
            <a:endParaRPr lang="en-US" altLang="ja-JP" sz="2400" dirty="0" smtClean="0">
              <a:latin typeface="ＤＦＰ太丸ゴシック体"/>
              <a:ea typeface="ＤＦＰ太丸ゴシック体"/>
              <a:cs typeface="ＤＦＰ太丸ゴシック体"/>
            </a:endParaRPr>
          </a:p>
        </p:txBody>
      </p:sp>
      <p:pic>
        <p:nvPicPr>
          <p:cNvPr id="7" name="Picture 2"/>
          <p:cNvPicPr>
            <a:picLocks noChangeAspect="1" noChangeArrowheads="1"/>
          </p:cNvPicPr>
          <p:nvPr/>
        </p:nvPicPr>
        <p:blipFill>
          <a:blip r:embed="rId3" cstate="print"/>
          <a:srcRect/>
          <a:stretch>
            <a:fillRect/>
          </a:stretch>
        </p:blipFill>
        <p:spPr bwMode="auto">
          <a:xfrm>
            <a:off x="685800" y="990600"/>
            <a:ext cx="34385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テキスト ボックス 6"/>
          <p:cNvSpPr txBox="1"/>
          <p:nvPr/>
        </p:nvSpPr>
        <p:spPr>
          <a:xfrm>
            <a:off x="3577547" y="675436"/>
            <a:ext cx="273030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000" dirty="0" smtClean="0">
                <a:latin typeface="ＤＦＰ太丸ゴシック体"/>
                <a:ea typeface="ＤＦＰ太丸ゴシック体"/>
                <a:cs typeface="ＤＦＰ太丸ゴシック体"/>
              </a:rPr>
              <a:t>研究本部介入支援班</a:t>
            </a:r>
            <a:endParaRPr kumimoji="1" lang="en-US" altLang="ja-JP" sz="2000" dirty="0" smtClean="0">
              <a:latin typeface="ＤＦＰ太丸ゴシック体"/>
              <a:ea typeface="ＤＦＰ太丸ゴシック体"/>
              <a:cs typeface="ＤＦＰ太丸ゴシック体"/>
            </a:endParaRPr>
          </a:p>
        </p:txBody>
      </p:sp>
      <p:sp>
        <p:nvSpPr>
          <p:cNvPr id="9" name="テキスト ボックス 9"/>
          <p:cNvSpPr txBox="1"/>
          <p:nvPr/>
        </p:nvSpPr>
        <p:spPr>
          <a:xfrm>
            <a:off x="3411403" y="2476220"/>
            <a:ext cx="3456588" cy="61555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sz="2000" b="1" dirty="0" smtClean="0">
                <a:latin typeface="ＤＦＰ太丸ゴシック体"/>
                <a:ea typeface="ＤＦＰ太丸ゴシック体"/>
                <a:cs typeface="ＤＦＰ太丸ゴシック体"/>
              </a:rPr>
              <a:t>周産期分野別専門家</a:t>
            </a:r>
            <a:r>
              <a:rPr lang="ja-JP" altLang="en-US" sz="2000" b="1" dirty="0" smtClean="0">
                <a:latin typeface="ＤＦＰ太丸ゴシック体"/>
                <a:ea typeface="ＤＦＰ太丸ゴシック体"/>
                <a:cs typeface="ＤＦＰ太丸ゴシック体"/>
              </a:rPr>
              <a:t>（</a:t>
            </a:r>
            <a:r>
              <a:rPr lang="en-US" altLang="ja-JP" sz="2000" b="1" dirty="0" smtClean="0">
                <a:latin typeface="ＤＦＰ太丸ゴシック体"/>
                <a:ea typeface="ＤＦＰ太丸ゴシック体"/>
                <a:cs typeface="ＤＦＰ太丸ゴシック体"/>
              </a:rPr>
              <a:t>2</a:t>
            </a:r>
            <a:r>
              <a:rPr lang="ja-JP" altLang="en-US" sz="2000" b="1" dirty="0" smtClean="0">
                <a:latin typeface="ＤＦＰ太丸ゴシック体"/>
                <a:ea typeface="ＤＦＰ太丸ゴシック体"/>
                <a:cs typeface="ＤＦＰ太丸ゴシック体"/>
              </a:rPr>
              <a:t>名）</a:t>
            </a:r>
            <a:endParaRPr lang="en-US" altLang="ja-JP" sz="2000" b="1" dirty="0" smtClean="0">
              <a:latin typeface="ＤＦＰ太丸ゴシック体"/>
              <a:ea typeface="ＤＦＰ太丸ゴシック体"/>
              <a:cs typeface="ＤＦＰ太丸ゴシック体"/>
            </a:endParaRPr>
          </a:p>
          <a:p>
            <a:pPr algn="ctr"/>
            <a:r>
              <a:rPr kumimoji="1" lang="ja-JP" altLang="en-US" sz="1400" dirty="0" smtClean="0">
                <a:latin typeface="ＤＦＰ太丸ゴシック体"/>
                <a:ea typeface="ＤＦＰ太丸ゴシック体"/>
                <a:cs typeface="ＤＦＰ太丸ゴシック体"/>
              </a:rPr>
              <a:t>（新生児科医あるいは産科医）</a:t>
            </a:r>
            <a:endParaRPr kumimoji="1" lang="en-US" altLang="ja-JP" sz="1400" dirty="0" smtClean="0">
              <a:latin typeface="ＤＦＰ太丸ゴシック体"/>
              <a:ea typeface="ＤＦＰ太丸ゴシック体"/>
              <a:cs typeface="ＤＦＰ太丸ゴシック体"/>
            </a:endParaRPr>
          </a:p>
        </p:txBody>
      </p:sp>
      <p:grpSp>
        <p:nvGrpSpPr>
          <p:cNvPr id="2" name="グループ化 14"/>
          <p:cNvGrpSpPr/>
          <p:nvPr/>
        </p:nvGrpSpPr>
        <p:grpSpPr>
          <a:xfrm>
            <a:off x="0" y="3747111"/>
            <a:ext cx="3638165" cy="1796388"/>
            <a:chOff x="5580112" y="3413455"/>
            <a:chExt cx="2162490" cy="1558839"/>
          </a:xfrm>
        </p:grpSpPr>
        <p:sp>
          <p:nvSpPr>
            <p:cNvPr id="11" name="テキスト ボックス 8"/>
            <p:cNvSpPr txBox="1"/>
            <p:nvPr/>
          </p:nvSpPr>
          <p:spPr>
            <a:xfrm>
              <a:off x="5580113" y="3717031"/>
              <a:ext cx="2162489" cy="12552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b="1" dirty="0">
                  <a:solidFill>
                    <a:srgbClr val="FF0000"/>
                  </a:solidFill>
                  <a:latin typeface="ＤＦＰ太丸ゴシック体"/>
                  <a:ea typeface="ＤＦＰ太丸ゴシック体"/>
                  <a:cs typeface="ＤＦＰ太丸ゴシック体"/>
                </a:rPr>
                <a:t>施設</a:t>
              </a:r>
              <a:r>
                <a:rPr lang="ja-JP" altLang="en-US" sz="2000" b="1" dirty="0" smtClean="0">
                  <a:solidFill>
                    <a:srgbClr val="FF0000"/>
                  </a:solidFill>
                  <a:latin typeface="ＤＦＰ太丸ゴシック体"/>
                  <a:ea typeface="ＤＦＰ太丸ゴシック体"/>
                  <a:cs typeface="ＤＦＰ太丸ゴシック体"/>
                </a:rPr>
                <a:t>リーダー</a:t>
              </a:r>
              <a:endParaRPr lang="en-US" altLang="ja-JP" sz="2000" b="1" dirty="0" smtClean="0">
                <a:solidFill>
                  <a:srgbClr val="FF0000"/>
                </a:solidFill>
                <a:latin typeface="ＤＦＰ太丸ゴシック体"/>
                <a:ea typeface="ＤＦＰ太丸ゴシック体"/>
                <a:cs typeface="ＤＦＰ太丸ゴシック体"/>
              </a:endParaRPr>
            </a:p>
            <a:p>
              <a:r>
                <a:rPr lang="ja-JP" altLang="en-US" sz="1400" dirty="0" smtClean="0">
                  <a:solidFill>
                    <a:srgbClr val="FF0000"/>
                  </a:solidFill>
                  <a:latin typeface="ＤＦＰ太丸ゴシック体"/>
                  <a:ea typeface="ＤＦＰ太丸ゴシック体"/>
                  <a:cs typeface="ＤＦＰ太丸ゴシック体"/>
                </a:rPr>
                <a:t>（新生児科医、ファシリテーター兼務）</a:t>
              </a:r>
              <a:endParaRPr lang="en-US" altLang="ja-JP" sz="1400" dirty="0" smtClean="0">
                <a:solidFill>
                  <a:srgbClr val="FF0000"/>
                </a:solidFill>
                <a:latin typeface="ＤＦＰ太丸ゴシック体"/>
                <a:ea typeface="ＤＦＰ太丸ゴシック体"/>
                <a:cs typeface="ＤＦＰ太丸ゴシック体"/>
              </a:endParaRPr>
            </a:p>
            <a:p>
              <a:r>
                <a:rPr lang="ja-JP" altLang="en-US" sz="2000" b="1" dirty="0" smtClean="0">
                  <a:solidFill>
                    <a:srgbClr val="FF0000"/>
                  </a:solidFill>
                  <a:latin typeface="ＤＦＰ太丸ゴシック体"/>
                  <a:ea typeface="ＤＦＰ太丸ゴシック体"/>
                  <a:cs typeface="ＤＦＰ太丸ゴシック体"/>
                </a:rPr>
                <a:t>ファシリテーター</a:t>
              </a:r>
              <a:endParaRPr lang="en-US" altLang="ja-JP" sz="2000" b="1" dirty="0" smtClean="0">
                <a:solidFill>
                  <a:srgbClr val="FF0000"/>
                </a:solidFill>
                <a:latin typeface="ＤＦＰ太丸ゴシック体"/>
                <a:ea typeface="ＤＦＰ太丸ゴシック体"/>
                <a:cs typeface="ＤＦＰ太丸ゴシック体"/>
              </a:endParaRPr>
            </a:p>
            <a:p>
              <a:r>
                <a:rPr kumimoji="1" lang="ja-JP" altLang="en-US" sz="2000" b="1" dirty="0" smtClean="0">
                  <a:solidFill>
                    <a:srgbClr val="FF0000"/>
                  </a:solidFill>
                  <a:latin typeface="ＤＦＰ太丸ゴシック体"/>
                  <a:ea typeface="ＤＦＰ太丸ゴシック体"/>
                  <a:cs typeface="ＤＦＰ太丸ゴシック体"/>
                </a:rPr>
                <a:t>サブリーダー</a:t>
              </a:r>
              <a:endParaRPr kumimoji="1" lang="en-US" altLang="ja-JP" sz="2000" b="1" dirty="0" smtClean="0">
                <a:solidFill>
                  <a:srgbClr val="FF0000"/>
                </a:solidFill>
                <a:latin typeface="ＤＦＰ太丸ゴシック体"/>
                <a:ea typeface="ＤＦＰ太丸ゴシック体"/>
                <a:cs typeface="ＤＦＰ太丸ゴシック体"/>
              </a:endParaRPr>
            </a:p>
            <a:p>
              <a:r>
                <a:rPr kumimoji="1" lang="ja-JP" altLang="en-US" sz="1400" dirty="0" smtClean="0">
                  <a:solidFill>
                    <a:srgbClr val="FF0000"/>
                  </a:solidFill>
                  <a:latin typeface="ＤＦＰ太丸ゴシック体"/>
                  <a:ea typeface="ＤＦＰ太丸ゴシック体"/>
                  <a:cs typeface="ＤＦＰ太丸ゴシック体"/>
                </a:rPr>
                <a:t>（産科医、看護師）</a:t>
              </a:r>
              <a:endParaRPr kumimoji="1" lang="en-US" altLang="ja-JP" sz="1400" dirty="0" smtClean="0">
                <a:solidFill>
                  <a:srgbClr val="FF0000"/>
                </a:solidFill>
                <a:latin typeface="ＤＦＰ太丸ゴシック体"/>
                <a:ea typeface="ＤＦＰ太丸ゴシック体"/>
                <a:cs typeface="ＤＦＰ太丸ゴシック体"/>
              </a:endParaRPr>
            </a:p>
          </p:txBody>
        </p:sp>
        <p:sp>
          <p:nvSpPr>
            <p:cNvPr id="12" name="テキスト ボックス 10"/>
            <p:cNvSpPr txBox="1"/>
            <p:nvPr/>
          </p:nvSpPr>
          <p:spPr>
            <a:xfrm>
              <a:off x="5580112" y="3413455"/>
              <a:ext cx="2162489" cy="3204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solidFill>
                    <a:srgbClr val="FF0000"/>
                  </a:solidFill>
                  <a:latin typeface="ＤＦＰ太丸ゴシック体"/>
                  <a:ea typeface="ＤＦＰ太丸ゴシック体"/>
                  <a:cs typeface="ＤＦＰ太丸ゴシック体"/>
                </a:rPr>
                <a:t>介入施設</a:t>
              </a:r>
              <a:endParaRPr kumimoji="1" lang="ja-JP" altLang="en-US" dirty="0">
                <a:solidFill>
                  <a:srgbClr val="FF0000"/>
                </a:solidFill>
                <a:latin typeface="ＤＦＰ太丸ゴシック体"/>
                <a:ea typeface="ＤＦＰ太丸ゴシック体"/>
                <a:cs typeface="ＤＦＰ太丸ゴシック体"/>
              </a:endParaRPr>
            </a:p>
          </p:txBody>
        </p:sp>
      </p:grpSp>
      <p:sp>
        <p:nvSpPr>
          <p:cNvPr id="13" name="下矢印 12"/>
          <p:cNvSpPr/>
          <p:nvPr/>
        </p:nvSpPr>
        <p:spPr>
          <a:xfrm>
            <a:off x="4591659" y="1579605"/>
            <a:ext cx="780087" cy="83447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4" name="右矢印 13"/>
          <p:cNvSpPr/>
          <p:nvPr/>
        </p:nvSpPr>
        <p:spPr>
          <a:xfrm>
            <a:off x="3733562" y="4027874"/>
            <a:ext cx="271312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5" name="右矢印 14"/>
          <p:cNvSpPr/>
          <p:nvPr/>
        </p:nvSpPr>
        <p:spPr>
          <a:xfrm rot="10800000">
            <a:off x="3733564" y="4759022"/>
            <a:ext cx="2574286"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6" name="テキスト ボックス 25"/>
          <p:cNvSpPr txBox="1"/>
          <p:nvPr/>
        </p:nvSpPr>
        <p:spPr>
          <a:xfrm>
            <a:off x="4591660" y="4819962"/>
            <a:ext cx="659155" cy="369332"/>
          </a:xfrm>
          <a:prstGeom prst="rect">
            <a:avLst/>
          </a:prstGeom>
          <a:noFill/>
        </p:spPr>
        <p:txBody>
          <a:bodyPr wrap="none" rtlCol="0">
            <a:spAutoFit/>
          </a:bodyPr>
          <a:lstStyle/>
          <a:p>
            <a:r>
              <a:rPr kumimoji="1" lang="ja-JP" altLang="en-US" b="1" dirty="0" smtClean="0">
                <a:latin typeface="ＤＦＰ太丸ゴシック体"/>
                <a:ea typeface="ＤＦＰ太丸ゴシック体"/>
                <a:cs typeface="ＤＦＰ太丸ゴシック体"/>
              </a:rPr>
              <a:t>介入</a:t>
            </a:r>
            <a:endParaRPr kumimoji="1" lang="ja-JP" altLang="en-US" b="1" dirty="0">
              <a:latin typeface="ＤＦＰ太丸ゴシック体"/>
              <a:ea typeface="ＤＦＰ太丸ゴシック体"/>
              <a:cs typeface="ＤＦＰ太丸ゴシック体"/>
            </a:endParaRPr>
          </a:p>
        </p:txBody>
      </p:sp>
      <p:sp>
        <p:nvSpPr>
          <p:cNvPr id="17" name="屈折矢印 16"/>
          <p:cNvSpPr/>
          <p:nvPr/>
        </p:nvSpPr>
        <p:spPr>
          <a:xfrm rot="5400000">
            <a:off x="5195614" y="2993225"/>
            <a:ext cx="948312" cy="12981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8" name="屈折矢印 17"/>
          <p:cNvSpPr/>
          <p:nvPr/>
        </p:nvSpPr>
        <p:spPr>
          <a:xfrm rot="16200000" flipH="1">
            <a:off x="3424916" y="3537400"/>
            <a:ext cx="1723514" cy="984984"/>
          </a:xfrm>
          <a:prstGeom prst="bentUpArrow">
            <a:avLst>
              <a:gd name="adj1" fmla="val 25000"/>
              <a:gd name="adj2" fmla="val 25000"/>
              <a:gd name="adj3" fmla="val 25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19" name="テキスト ボックス 18"/>
          <p:cNvSpPr txBox="1"/>
          <p:nvPr/>
        </p:nvSpPr>
        <p:spPr>
          <a:xfrm>
            <a:off x="4005772" y="3342774"/>
            <a:ext cx="18133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smtClean="0">
                <a:latin typeface="ＤＦＰ太丸ゴシック体"/>
                <a:ea typeface="ＤＦＰ太丸ゴシック体"/>
                <a:cs typeface="ＤＦＰ太丸ゴシック体"/>
              </a:rPr>
              <a:t>ワークショップ</a:t>
            </a:r>
            <a:endParaRPr kumimoji="1" lang="ja-JP" altLang="en-US" b="1" dirty="0">
              <a:latin typeface="ＤＦＰ太丸ゴシック体"/>
              <a:ea typeface="ＤＦＰ太丸ゴシック体"/>
              <a:cs typeface="ＤＦＰ太丸ゴシック体"/>
            </a:endParaRPr>
          </a:p>
        </p:txBody>
      </p:sp>
      <p:sp>
        <p:nvSpPr>
          <p:cNvPr id="20" name="テキスト ボックス 38"/>
          <p:cNvSpPr txBox="1"/>
          <p:nvPr/>
        </p:nvSpPr>
        <p:spPr>
          <a:xfrm>
            <a:off x="4668874" y="4095236"/>
            <a:ext cx="659155" cy="369332"/>
          </a:xfrm>
          <a:prstGeom prst="rect">
            <a:avLst/>
          </a:prstGeom>
          <a:noFill/>
        </p:spPr>
        <p:txBody>
          <a:bodyPr wrap="none" rtlCol="0">
            <a:spAutoFit/>
          </a:bodyPr>
          <a:lstStyle/>
          <a:p>
            <a:r>
              <a:rPr kumimoji="1" lang="ja-JP" altLang="en-US" b="1" dirty="0" smtClean="0">
                <a:latin typeface="ＤＦＰ太丸ゴシック体"/>
                <a:ea typeface="ＤＦＰ太丸ゴシック体"/>
                <a:cs typeface="ＤＦＰ太丸ゴシック体"/>
              </a:rPr>
              <a:t>介入</a:t>
            </a:r>
            <a:endParaRPr kumimoji="1" lang="ja-JP" altLang="en-US" b="1" dirty="0">
              <a:latin typeface="ＤＦＰ太丸ゴシック体"/>
              <a:ea typeface="ＤＦＰ太丸ゴシック体"/>
              <a:cs typeface="ＤＦＰ太丸ゴシック体"/>
            </a:endParaRPr>
          </a:p>
        </p:txBody>
      </p:sp>
      <p:sp>
        <p:nvSpPr>
          <p:cNvPr id="21" name="テキスト ボックス 32"/>
          <p:cNvSpPr txBox="1"/>
          <p:nvPr/>
        </p:nvSpPr>
        <p:spPr>
          <a:xfrm>
            <a:off x="4435642" y="1138262"/>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smtClean="0">
                <a:latin typeface="ＤＦＰ太丸ゴシック体"/>
                <a:ea typeface="ＤＦＰ太丸ゴシック体"/>
                <a:cs typeface="ＤＦＰ太丸ゴシック体"/>
              </a:rPr>
              <a:t>サポート</a:t>
            </a:r>
            <a:endParaRPr kumimoji="1" lang="ja-JP" altLang="en-US" b="1" dirty="0">
              <a:latin typeface="ＤＦＰ太丸ゴシック体"/>
              <a:ea typeface="ＤＦＰ太丸ゴシック体"/>
              <a:cs typeface="ＤＦＰ太丸ゴシック体"/>
            </a:endParaRPr>
          </a:p>
        </p:txBody>
      </p:sp>
      <p:grpSp>
        <p:nvGrpSpPr>
          <p:cNvPr id="3" name="グループ化 23"/>
          <p:cNvGrpSpPr/>
          <p:nvPr/>
        </p:nvGrpSpPr>
        <p:grpSpPr>
          <a:xfrm>
            <a:off x="6566568" y="3739842"/>
            <a:ext cx="3568032" cy="1796388"/>
            <a:chOff x="5580112" y="3413455"/>
            <a:chExt cx="2162490" cy="1558839"/>
          </a:xfrm>
        </p:grpSpPr>
        <p:sp>
          <p:nvSpPr>
            <p:cNvPr id="23" name="テキスト ボックス 26"/>
            <p:cNvSpPr txBox="1"/>
            <p:nvPr/>
          </p:nvSpPr>
          <p:spPr>
            <a:xfrm>
              <a:off x="5580113" y="3717031"/>
              <a:ext cx="2162489" cy="12552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b="1" dirty="0">
                  <a:solidFill>
                    <a:srgbClr val="FF0000"/>
                  </a:solidFill>
                  <a:latin typeface="ＤＦＰ太丸ゴシック体"/>
                  <a:ea typeface="ＤＦＰ太丸ゴシック体"/>
                  <a:cs typeface="ＤＦＰ太丸ゴシック体"/>
                </a:rPr>
                <a:t>施設</a:t>
              </a:r>
              <a:r>
                <a:rPr lang="ja-JP" altLang="en-US" sz="2000" b="1" dirty="0" smtClean="0">
                  <a:solidFill>
                    <a:srgbClr val="FF0000"/>
                  </a:solidFill>
                  <a:latin typeface="ＤＦＰ太丸ゴシック体"/>
                  <a:ea typeface="ＤＦＰ太丸ゴシック体"/>
                  <a:cs typeface="ＤＦＰ太丸ゴシック体"/>
                </a:rPr>
                <a:t>リーダー</a:t>
              </a:r>
              <a:endParaRPr lang="en-US" altLang="ja-JP" sz="2000" b="1" dirty="0" smtClean="0">
                <a:solidFill>
                  <a:srgbClr val="FF0000"/>
                </a:solidFill>
                <a:latin typeface="ＤＦＰ太丸ゴシック体"/>
                <a:ea typeface="ＤＦＰ太丸ゴシック体"/>
                <a:cs typeface="ＤＦＰ太丸ゴシック体"/>
              </a:endParaRPr>
            </a:p>
            <a:p>
              <a:r>
                <a:rPr lang="ja-JP" altLang="en-US" sz="1400" dirty="0" smtClean="0">
                  <a:solidFill>
                    <a:srgbClr val="FF0000"/>
                  </a:solidFill>
                  <a:latin typeface="ＤＦＰ太丸ゴシック体"/>
                  <a:ea typeface="ＤＦＰ太丸ゴシック体"/>
                  <a:cs typeface="ＤＦＰ太丸ゴシック体"/>
                </a:rPr>
                <a:t>（新生児科医、ファシリテーター兼務）</a:t>
              </a:r>
              <a:endParaRPr lang="en-US" altLang="ja-JP" sz="1400" dirty="0" smtClean="0">
                <a:solidFill>
                  <a:srgbClr val="FF0000"/>
                </a:solidFill>
                <a:latin typeface="ＤＦＰ太丸ゴシック体"/>
                <a:ea typeface="ＤＦＰ太丸ゴシック体"/>
                <a:cs typeface="ＤＦＰ太丸ゴシック体"/>
              </a:endParaRPr>
            </a:p>
            <a:p>
              <a:r>
                <a:rPr lang="ja-JP" altLang="en-US" sz="2000" b="1" dirty="0" smtClean="0">
                  <a:solidFill>
                    <a:srgbClr val="FF0000"/>
                  </a:solidFill>
                  <a:latin typeface="ＤＦＰ太丸ゴシック体"/>
                  <a:ea typeface="ＤＦＰ太丸ゴシック体"/>
                  <a:cs typeface="ＤＦＰ太丸ゴシック体"/>
                </a:rPr>
                <a:t>ファシリテーター</a:t>
              </a:r>
              <a:endParaRPr lang="en-US" altLang="ja-JP" sz="2000" b="1" dirty="0" smtClean="0">
                <a:solidFill>
                  <a:srgbClr val="FF0000"/>
                </a:solidFill>
                <a:latin typeface="ＤＦＰ太丸ゴシック体"/>
                <a:ea typeface="ＤＦＰ太丸ゴシック体"/>
                <a:cs typeface="ＤＦＰ太丸ゴシック体"/>
              </a:endParaRPr>
            </a:p>
            <a:p>
              <a:r>
                <a:rPr kumimoji="1" lang="ja-JP" altLang="en-US" sz="2000" b="1" dirty="0" smtClean="0">
                  <a:solidFill>
                    <a:srgbClr val="FF0000"/>
                  </a:solidFill>
                  <a:latin typeface="ＤＦＰ太丸ゴシック体"/>
                  <a:ea typeface="ＤＦＰ太丸ゴシック体"/>
                  <a:cs typeface="ＤＦＰ太丸ゴシック体"/>
                </a:rPr>
                <a:t>サブリーダー</a:t>
              </a:r>
              <a:endParaRPr kumimoji="1" lang="en-US" altLang="ja-JP" sz="2000" b="1" dirty="0" smtClean="0">
                <a:solidFill>
                  <a:srgbClr val="FF0000"/>
                </a:solidFill>
                <a:latin typeface="ＤＦＰ太丸ゴシック体"/>
                <a:ea typeface="ＤＦＰ太丸ゴシック体"/>
                <a:cs typeface="ＤＦＰ太丸ゴシック体"/>
              </a:endParaRPr>
            </a:p>
            <a:p>
              <a:r>
                <a:rPr kumimoji="1" lang="ja-JP" altLang="en-US" sz="1400" dirty="0" smtClean="0">
                  <a:solidFill>
                    <a:srgbClr val="FF0000"/>
                  </a:solidFill>
                  <a:latin typeface="ＤＦＰ太丸ゴシック体"/>
                  <a:ea typeface="ＤＦＰ太丸ゴシック体"/>
                  <a:cs typeface="ＤＦＰ太丸ゴシック体"/>
                </a:rPr>
                <a:t>（産科医、看護師）</a:t>
              </a:r>
              <a:endParaRPr kumimoji="1" lang="en-US" altLang="ja-JP" sz="1400" dirty="0" smtClean="0">
                <a:solidFill>
                  <a:srgbClr val="FF0000"/>
                </a:solidFill>
                <a:latin typeface="ＤＦＰ太丸ゴシック体"/>
                <a:ea typeface="ＤＦＰ太丸ゴシック体"/>
                <a:cs typeface="ＤＦＰ太丸ゴシック体"/>
              </a:endParaRPr>
            </a:p>
          </p:txBody>
        </p:sp>
        <p:sp>
          <p:nvSpPr>
            <p:cNvPr id="24" name="テキスト ボックス 27"/>
            <p:cNvSpPr txBox="1"/>
            <p:nvPr/>
          </p:nvSpPr>
          <p:spPr>
            <a:xfrm>
              <a:off x="5580112" y="3413455"/>
              <a:ext cx="2162489" cy="3204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solidFill>
                    <a:srgbClr val="FF0000"/>
                  </a:solidFill>
                  <a:latin typeface="ＤＦＰ太丸ゴシック体"/>
                  <a:ea typeface="ＤＦＰ太丸ゴシック体"/>
                  <a:cs typeface="ＤＦＰ太丸ゴシック体"/>
                </a:rPr>
                <a:t>介入施設</a:t>
              </a:r>
              <a:endParaRPr kumimoji="1" lang="ja-JP" altLang="en-US" dirty="0">
                <a:solidFill>
                  <a:srgbClr val="FF0000"/>
                </a:solidFill>
                <a:latin typeface="ＤＦＰ太丸ゴシック体"/>
                <a:ea typeface="ＤＦＰ太丸ゴシック体"/>
                <a:cs typeface="ＤＦＰ太丸ゴシック体"/>
              </a:endParaRPr>
            </a:p>
          </p:txBody>
        </p:sp>
      </p:grpSp>
      <p:sp>
        <p:nvSpPr>
          <p:cNvPr id="27" name="正方形/長方形 26"/>
          <p:cNvSpPr/>
          <p:nvPr/>
        </p:nvSpPr>
        <p:spPr>
          <a:xfrm>
            <a:off x="609600" y="5715000"/>
            <a:ext cx="8610600" cy="1169551"/>
          </a:xfrm>
          <a:prstGeom prst="rect">
            <a:avLst/>
          </a:prstGeom>
          <a:solidFill>
            <a:srgbClr val="FFFF00"/>
          </a:solidFill>
          <a:ln>
            <a:solidFill>
              <a:srgbClr val="000000"/>
            </a:solidFill>
          </a:ln>
        </p:spPr>
        <p:txBody>
          <a:bodyPr wrap="square">
            <a:spAutoFit/>
          </a:bodyPr>
          <a:lstStyle/>
          <a:p>
            <a:pPr>
              <a:lnSpc>
                <a:spcPct val="150000"/>
              </a:lnSpc>
            </a:pPr>
            <a:r>
              <a:rPr lang="ja-JP" altLang="en-US" sz="2400" dirty="0" smtClean="0">
                <a:latin typeface="ＤＦＰ太丸ゴシック体"/>
                <a:ea typeface="ＤＦＰ太丸ゴシック体"/>
                <a:cs typeface="ＤＦＰ太丸ゴシック体"/>
              </a:rPr>
              <a:t>同じ地域ブロックのペアとなる施設と連携・相互介入</a:t>
            </a:r>
            <a:endParaRPr lang="en-US" altLang="ja-JP" sz="2400" dirty="0" smtClean="0">
              <a:latin typeface="ＤＦＰ太丸ゴシック体"/>
              <a:ea typeface="ＤＦＰ太丸ゴシック体"/>
              <a:cs typeface="ＤＦＰ太丸ゴシック体"/>
            </a:endParaRPr>
          </a:p>
          <a:p>
            <a:pPr>
              <a:lnSpc>
                <a:spcPct val="150000"/>
              </a:lnSpc>
            </a:pPr>
            <a:r>
              <a:rPr lang="en-US" altLang="ja-JP" sz="2400" dirty="0" smtClean="0">
                <a:latin typeface="ＤＦＰ太丸ゴシック体"/>
                <a:ea typeface="ＤＦＰ太丸ゴシック体"/>
                <a:cs typeface="ＤＦＰ太丸ゴシック体"/>
              </a:rPr>
              <a:t>			(teaching is learning)</a:t>
            </a:r>
          </a:p>
        </p:txBody>
      </p:sp>
      <p:sp>
        <p:nvSpPr>
          <p:cNvPr id="22" name="スマイル 21"/>
          <p:cNvSpPr/>
          <p:nvPr/>
        </p:nvSpPr>
        <p:spPr>
          <a:xfrm>
            <a:off x="-304800" y="2875002"/>
            <a:ext cx="1828800" cy="1219200"/>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25" name="タイトル 15"/>
          <p:cNvSpPr txBox="1">
            <a:spLocks/>
          </p:cNvSpPr>
          <p:nvPr/>
        </p:nvSpPr>
        <p:spPr>
          <a:xfrm>
            <a:off x="2369199" y="-334526"/>
            <a:ext cx="5327001" cy="1152128"/>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normalizeH="0" baseline="0" noProof="0" dirty="0" smtClean="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rPr>
              <a:t>介入のための役割</a:t>
            </a:r>
            <a:r>
              <a:rPr kumimoji="1" lang="en-US" altLang="ja-JP" sz="4400" b="1" i="0" u="none" strike="noStrike" kern="1200" normalizeH="0" baseline="0" noProof="0" dirty="0" smtClean="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rPr>
              <a:t>3</a:t>
            </a:r>
            <a:endParaRPr kumimoji="1" lang="ja-JP" altLang="en-US" sz="4400" b="1" i="0" u="none" strike="noStrike" kern="1200" normalizeH="0" baseline="0" noProof="0" dirty="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endParaRPr>
          </a:p>
        </p:txBody>
      </p:sp>
      <p:sp>
        <p:nvSpPr>
          <p:cNvPr id="26" name="スマイル 25"/>
          <p:cNvSpPr/>
          <p:nvPr/>
        </p:nvSpPr>
        <p:spPr>
          <a:xfrm>
            <a:off x="8534400" y="2875002"/>
            <a:ext cx="1828800" cy="1219200"/>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9154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60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介入チーム</a:t>
            </a:r>
            <a:endParaRPr lang="ja-JP" altLang="en-US" sz="6000"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5" name="TextBox 4"/>
          <p:cNvSpPr txBox="1"/>
          <p:nvPr/>
        </p:nvSpPr>
        <p:spPr>
          <a:xfrm>
            <a:off x="152400" y="1803499"/>
            <a:ext cx="9731694" cy="2616101"/>
          </a:xfrm>
          <a:prstGeom prst="rect">
            <a:avLst/>
          </a:prstGeom>
          <a:noFill/>
        </p:spPr>
        <p:txBody>
          <a:bodyPr wrap="none" rtlCol="0">
            <a:spAutoFit/>
          </a:bodyPr>
          <a:lstStyle/>
          <a:p>
            <a:pPr>
              <a:spcAft>
                <a:spcPts val="4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介入チームリーダー</a:t>
            </a: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１名：他施設の施設リーダーと兼任</a:t>
            </a:r>
            <a:r>
              <a:rPr lang="en-US" altLang="ja-JP" sz="2800" dirty="0" smtClean="0">
                <a:latin typeface="ＤＦＰ太丸ゴシック体"/>
                <a:ea typeface="ＤＦＰ太丸ゴシック体"/>
                <a:cs typeface="ＤＦＰ太丸ゴシック体"/>
              </a:rPr>
              <a:t>)</a:t>
            </a:r>
          </a:p>
          <a:p>
            <a:pPr>
              <a:spcAft>
                <a:spcPts val="4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不得意診療分野の周産期医療各分野専門家（</a:t>
            </a:r>
            <a:r>
              <a:rPr lang="en-US" sz="2800" dirty="0" smtClean="0">
                <a:latin typeface="ＤＦＰ太丸ゴシック体"/>
                <a:ea typeface="ＤＦＰ太丸ゴシック体"/>
                <a:cs typeface="ＤＦＰ太丸ゴシック体"/>
              </a:rPr>
              <a:t>2</a:t>
            </a:r>
            <a:r>
              <a:rPr lang="ja-JP" altLang="en-US" sz="2800" dirty="0" smtClean="0">
                <a:latin typeface="ＤＦＰ太丸ゴシック体"/>
                <a:ea typeface="ＤＦＰ太丸ゴシック体"/>
                <a:cs typeface="ＤＦＰ太丸ゴシック体"/>
              </a:rPr>
              <a:t>名） </a:t>
            </a:r>
            <a:endParaRPr lang="en-US" altLang="ja-JP" sz="2800" dirty="0" smtClean="0">
              <a:latin typeface="ＤＦＰ太丸ゴシック体"/>
              <a:ea typeface="ＤＦＰ太丸ゴシック体"/>
              <a:cs typeface="ＤＦＰ太丸ゴシック体"/>
            </a:endParaRPr>
          </a:p>
          <a:p>
            <a:pPr>
              <a:spcAft>
                <a:spcPts val="4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研究本部介入支援班（</a:t>
            </a:r>
            <a:r>
              <a:rPr lang="en-US" sz="2800" dirty="0" smtClean="0">
                <a:latin typeface="ＤＦＰ太丸ゴシック体"/>
                <a:ea typeface="ＤＦＰ太丸ゴシック体"/>
                <a:cs typeface="ＤＦＰ太丸ゴシック体"/>
              </a:rPr>
              <a:t>1</a:t>
            </a:r>
            <a:r>
              <a:rPr lang="ja-JP" altLang="en-US" sz="2800" dirty="0" smtClean="0">
                <a:latin typeface="ＤＦＰ太丸ゴシック体"/>
                <a:ea typeface="ＤＦＰ太丸ゴシック体"/>
                <a:cs typeface="ＤＦＰ太丸ゴシック体"/>
              </a:rPr>
              <a:t>名） </a:t>
            </a:r>
            <a:endParaRPr lang="en-US" altLang="ja-JP" sz="2800" dirty="0" smtClean="0">
              <a:latin typeface="ＤＦＰ太丸ゴシック体"/>
              <a:ea typeface="ＤＦＰ太丸ゴシック体"/>
              <a:cs typeface="ＤＦＰ太丸ゴシック体"/>
            </a:endParaRPr>
          </a:p>
          <a:p>
            <a:pPr>
              <a:spcAft>
                <a:spcPts val="4800"/>
              </a:spcAft>
            </a:pPr>
            <a:endParaRPr kumimoji="1" lang="ja-JP" altLang="en-US" sz="2800" dirty="0">
              <a:latin typeface="ＤＦＰ太丸ゴシック体"/>
              <a:ea typeface="ＤＦＰ太丸ゴシック体"/>
              <a:cs typeface="ＤＦＰ太丸ゴシック体"/>
            </a:endParaRPr>
          </a:p>
        </p:txBody>
      </p:sp>
      <p:sp>
        <p:nvSpPr>
          <p:cNvPr id="6" name="正方形/長方形 5"/>
          <p:cNvSpPr/>
          <p:nvPr/>
        </p:nvSpPr>
        <p:spPr>
          <a:xfrm>
            <a:off x="0" y="5029200"/>
            <a:ext cx="9906000" cy="954107"/>
          </a:xfrm>
          <a:prstGeom prst="rect">
            <a:avLst/>
          </a:prstGeom>
          <a:solidFill>
            <a:srgbClr val="FFFF00"/>
          </a:solidFill>
          <a:ln>
            <a:solidFill>
              <a:srgbClr val="000000"/>
            </a:solidFill>
          </a:ln>
        </p:spPr>
        <p:txBody>
          <a:bodyPr wrap="square">
            <a:spAutoFit/>
          </a:bodyPr>
          <a:lstStyle/>
          <a:p>
            <a:r>
              <a:rPr lang="ja-JP" altLang="en-US" sz="2800" dirty="0" smtClean="0">
                <a:latin typeface="ＤＦＰ太丸ゴシック体"/>
                <a:ea typeface="ＤＦＰ太丸ゴシック体"/>
                <a:cs typeface="ＤＦＰ太丸ゴシック体"/>
              </a:rPr>
              <a:t>介入に必要な研修を受けた後、</a:t>
            </a:r>
            <a:r>
              <a:rPr lang="en-US" altLang="ja-JP" sz="2800" dirty="0" smtClean="0">
                <a:latin typeface="ＤＦＰ太丸ゴシック体"/>
                <a:ea typeface="ＤＦＰ太丸ゴシック体"/>
                <a:cs typeface="ＤＦＰ太丸ゴシック体"/>
              </a:rPr>
              <a:t>4</a:t>
            </a:r>
            <a:r>
              <a:rPr lang="ja-JP" altLang="en-US" sz="2800" dirty="0" smtClean="0">
                <a:latin typeface="ＤＦＰ太丸ゴシック体"/>
                <a:ea typeface="ＤＦＰ太丸ゴシック体"/>
                <a:cs typeface="ＤＦＰ太丸ゴシック体"/>
              </a:rPr>
              <a:t>人で施設訪問しワークショップを開催し、改善行動計画の策定と実施の支援を行う。 </a:t>
            </a:r>
            <a:endParaRPr lang="ja-JP" altLang="en-US" sz="28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915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施設リーダー </a:t>
            </a:r>
            <a:endParaRPr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5" name="TextBox 4"/>
          <p:cNvSpPr txBox="1"/>
          <p:nvPr/>
        </p:nvSpPr>
        <p:spPr>
          <a:xfrm>
            <a:off x="838200" y="1143000"/>
            <a:ext cx="8802410" cy="4493538"/>
          </a:xfrm>
          <a:prstGeom prst="rect">
            <a:avLst/>
          </a:prstGeom>
          <a:noFill/>
        </p:spPr>
        <p:txBody>
          <a:bodyPr wrap="none" rtlCol="0">
            <a:spAutoFit/>
          </a:bodyPr>
          <a:lstStyle/>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施設長から推薦</a:t>
            </a:r>
            <a:endParaRPr lang="en-US" altLang="ja-JP" sz="2800" dirty="0" smtClean="0">
              <a:latin typeface="ＤＦＰ太丸ゴシック体"/>
              <a:ea typeface="ＤＦＰ太丸ゴシック体"/>
              <a:cs typeface="ＤＦＰ太丸ゴシック体"/>
            </a:endParaRPr>
          </a:p>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常勤医の</a:t>
            </a:r>
            <a:r>
              <a:rPr lang="ja-JP" altLang="en-US" sz="2800" dirty="0" smtClean="0">
                <a:solidFill>
                  <a:srgbClr val="FF0000"/>
                </a:solidFill>
                <a:latin typeface="ＤＦＰ太丸ゴシック体"/>
                <a:ea typeface="ＤＦＰ太丸ゴシック体"/>
                <a:cs typeface="ＤＦＰ太丸ゴシック体"/>
              </a:rPr>
              <a:t>中堅・若手新生児科医</a:t>
            </a:r>
            <a:endParaRPr lang="en-US" altLang="ja-JP" sz="2800" dirty="0" smtClean="0">
              <a:solidFill>
                <a:srgbClr val="FF0000"/>
              </a:solidFill>
              <a:latin typeface="ＤＦＰ太丸ゴシック体"/>
              <a:ea typeface="ＤＦＰ太丸ゴシック体"/>
              <a:cs typeface="ＤＦＰ太丸ゴシック体"/>
            </a:endParaRPr>
          </a:p>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研究本部が過去の診療・研究実績から適正と判断</a:t>
            </a:r>
            <a:endParaRPr lang="en-US" altLang="ja-JP" sz="2800" dirty="0" smtClean="0">
              <a:latin typeface="ＤＦＰ太丸ゴシック体"/>
              <a:ea typeface="ＤＦＰ太丸ゴシック体"/>
              <a:cs typeface="ＤＦＰ太丸ゴシック体"/>
            </a:endParaRPr>
          </a:p>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２名の</a:t>
            </a:r>
            <a:r>
              <a:rPr lang="ja-JP" altLang="en-US" sz="2800" dirty="0" smtClean="0">
                <a:solidFill>
                  <a:srgbClr val="FF0000"/>
                </a:solidFill>
                <a:latin typeface="ＤＦＰ太丸ゴシック体"/>
                <a:ea typeface="ＤＦＰ太丸ゴシック体"/>
                <a:cs typeface="ＤＦＰ太丸ゴシック体"/>
              </a:rPr>
              <a:t>施設サブリーダー</a:t>
            </a:r>
            <a:r>
              <a:rPr lang="en-US" altLang="ja-JP" sz="2800" dirty="0" smtClean="0">
                <a:solidFill>
                  <a:srgbClr val="FF0000"/>
                </a:solidFill>
                <a:latin typeface="ＤＦＰ太丸ゴシック体"/>
                <a:ea typeface="ＤＦＰ太丸ゴシック体"/>
                <a:cs typeface="ＤＦＰ太丸ゴシック体"/>
              </a:rPr>
              <a:t>(</a:t>
            </a:r>
            <a:r>
              <a:rPr lang="ja-JP" altLang="en-US" sz="2800" dirty="0" smtClean="0">
                <a:solidFill>
                  <a:srgbClr val="FF0000"/>
                </a:solidFill>
                <a:latin typeface="ＤＦＰ太丸ゴシック体"/>
                <a:ea typeface="ＤＦＰ太丸ゴシック体"/>
                <a:cs typeface="ＤＦＰ太丸ゴシック体"/>
              </a:rPr>
              <a:t>産科・看護師</a:t>
            </a:r>
            <a:r>
              <a:rPr lang="en-US" altLang="ja-JP" sz="2800" dirty="0" smtClean="0">
                <a:solidFill>
                  <a:srgbClr val="FF0000"/>
                </a:solidFill>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と協力</a:t>
            </a:r>
            <a:endParaRPr lang="en-US" altLang="ja-JP" sz="2800" dirty="0" smtClean="0">
              <a:latin typeface="ＤＦＰ太丸ゴシック体"/>
              <a:ea typeface="ＤＦＰ太丸ゴシック体"/>
              <a:cs typeface="ＤＦＰ太丸ゴシック体"/>
            </a:endParaRPr>
          </a:p>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ワークショップ開催の調整</a:t>
            </a:r>
            <a:endParaRPr lang="en-US" altLang="ja-JP" sz="2800" dirty="0" smtClean="0">
              <a:latin typeface="ＤＦＰ太丸ゴシック体"/>
              <a:ea typeface="ＤＦＰ太丸ゴシック体"/>
              <a:cs typeface="ＤＦＰ太丸ゴシック体"/>
            </a:endParaRPr>
          </a:p>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solidFill>
                  <a:srgbClr val="FF0000"/>
                </a:solidFill>
                <a:latin typeface="ＤＦＰ太丸ゴシック体"/>
                <a:ea typeface="ＤＦＰ太丸ゴシック体"/>
                <a:cs typeface="ＤＦＰ太丸ゴシック体"/>
              </a:rPr>
              <a:t>改善行動計画の策定・実行</a:t>
            </a:r>
            <a:r>
              <a:rPr lang="ja-JP" altLang="en-US" sz="2800" dirty="0" smtClean="0">
                <a:latin typeface="ＤＦＰ太丸ゴシック体"/>
                <a:ea typeface="ＤＦＰ太丸ゴシック体"/>
                <a:cs typeface="ＤＦＰ太丸ゴシック体"/>
              </a:rPr>
              <a:t>に中心的な役割を担う。</a:t>
            </a:r>
            <a:endParaRPr lang="en-US" altLang="ja-JP" sz="2800" dirty="0" smtClean="0">
              <a:latin typeface="ＤＦＰ太丸ゴシック体"/>
              <a:ea typeface="ＤＦＰ太丸ゴシック体"/>
              <a:cs typeface="ＤＦＰ太丸ゴシック体"/>
            </a:endParaRPr>
          </a:p>
          <a:p>
            <a:pPr>
              <a:spcAft>
                <a:spcPts val="18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他施設の介入チームのリーダーを兼任</a:t>
            </a:r>
            <a:endParaRPr lang="en-US" altLang="ja-JP" sz="2800" dirty="0" smtClean="0">
              <a:latin typeface="ＤＦＰ太丸ゴシック体"/>
              <a:ea typeface="ＤＦＰ太丸ゴシック体"/>
              <a:cs typeface="ＤＦＰ太丸ゴシック体"/>
            </a:endParaRPr>
          </a:p>
          <a:p>
            <a:pPr>
              <a:spcAft>
                <a:spcPts val="1800"/>
              </a:spcAft>
            </a:pPr>
            <a:endParaRPr kumimoji="1" lang="ja-JP" altLang="en-US" sz="2800" dirty="0">
              <a:latin typeface="ＤＦＰ太丸ゴシック体"/>
              <a:ea typeface="ＤＦＰ太丸ゴシック体"/>
              <a:cs typeface="ＤＦＰ太丸ゴシック体"/>
            </a:endParaRPr>
          </a:p>
        </p:txBody>
      </p:sp>
      <p:sp>
        <p:nvSpPr>
          <p:cNvPr id="6" name="正方形/長方形 5"/>
          <p:cNvSpPr/>
          <p:nvPr/>
        </p:nvSpPr>
        <p:spPr>
          <a:xfrm>
            <a:off x="914400" y="5943600"/>
            <a:ext cx="7543800" cy="584776"/>
          </a:xfrm>
          <a:prstGeom prst="rect">
            <a:avLst/>
          </a:prstGeom>
          <a:solidFill>
            <a:srgbClr val="FFFF00"/>
          </a:solidFill>
          <a:ln>
            <a:solidFill>
              <a:srgbClr val="000000"/>
            </a:solidFill>
          </a:ln>
        </p:spPr>
        <p:txBody>
          <a:bodyPr wrap="square">
            <a:spAutoFit/>
          </a:bodyPr>
          <a:lstStyle/>
          <a:p>
            <a:r>
              <a:rPr lang="ja-JP" altLang="en-US" sz="3200" dirty="0" smtClean="0">
                <a:latin typeface="ＤＦＰ太丸ゴシック体"/>
                <a:ea typeface="ＤＦＰ太丸ゴシック体"/>
                <a:cs typeface="ＤＦＰ太丸ゴシック体"/>
              </a:rPr>
              <a:t>次世代の人材育成、リーダーシップ養成</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74638"/>
            <a:ext cx="99060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介入チームリーダー（施設リーダー兼任） </a:t>
            </a:r>
            <a:endParaRPr lang="ja-JP" altLang="en-US" b="1" dirty="0">
              <a:ln w="11430"/>
              <a:solidFill>
                <a:srgbClr val="000090"/>
              </a:solidFill>
              <a:latin typeface="ＤＦＰ太丸ゴシック体"/>
              <a:ea typeface="ＤＦＰ太丸ゴシック体"/>
              <a:cs typeface="ＤＦＰ太丸ゴシック体"/>
            </a:endParaRPr>
          </a:p>
        </p:txBody>
      </p:sp>
      <p:sp>
        <p:nvSpPr>
          <p:cNvPr id="5" name="TextBox 4"/>
          <p:cNvSpPr txBox="1"/>
          <p:nvPr/>
        </p:nvSpPr>
        <p:spPr>
          <a:xfrm>
            <a:off x="838200" y="1371600"/>
            <a:ext cx="8084264" cy="4093428"/>
          </a:xfrm>
          <a:prstGeom prst="rect">
            <a:avLst/>
          </a:prstGeom>
          <a:noFill/>
        </p:spPr>
        <p:txBody>
          <a:bodyPr wrap="none" rtlCol="0">
            <a:spAutoFit/>
          </a:bodyPr>
          <a:lstStyle/>
          <a:p>
            <a:pPr>
              <a:spcAft>
                <a:spcPts val="36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介入する施設リーダーと連携</a:t>
            </a:r>
            <a:endParaRPr lang="en-US" altLang="ja-JP" sz="2800" dirty="0" smtClean="0">
              <a:latin typeface="ＤＦＰ太丸ゴシック体"/>
              <a:ea typeface="ＤＦＰ太丸ゴシック体"/>
              <a:cs typeface="ＤＦＰ太丸ゴシック体"/>
            </a:endParaRPr>
          </a:p>
          <a:p>
            <a:pPr>
              <a:spcAft>
                <a:spcPts val="3600"/>
              </a:spcAft>
            </a:pPr>
            <a:r>
              <a:rPr kumimoji="1" lang="en-US" altLang="ja-JP" sz="2800" dirty="0" smtClean="0">
                <a:latin typeface="ＤＦＰ太丸ゴシック体"/>
                <a:ea typeface="ＤＦＰ太丸ゴシック体"/>
                <a:cs typeface="ＤＦＰ太丸ゴシック体"/>
              </a:rPr>
              <a:t>●</a:t>
            </a:r>
            <a:r>
              <a:rPr lang="ja-JP" altLang="en-US" sz="2800" dirty="0" smtClean="0">
                <a:solidFill>
                  <a:srgbClr val="FF0000"/>
                </a:solidFill>
                <a:latin typeface="ＤＦＰ太丸ゴシック体"/>
                <a:ea typeface="ＤＦＰ太丸ゴシック体"/>
                <a:cs typeface="ＤＦＰ太丸ゴシック体"/>
              </a:rPr>
              <a:t>ファシリテーター</a:t>
            </a:r>
            <a:r>
              <a:rPr lang="ja-JP" altLang="en-US" sz="2800" dirty="0" smtClean="0">
                <a:latin typeface="ＤＦＰ太丸ゴシック体"/>
                <a:ea typeface="ＤＦＰ太丸ゴシック体"/>
                <a:cs typeface="ＤＦＰ太丸ゴシック体"/>
              </a:rPr>
              <a:t>としてワークショップを開催</a:t>
            </a:r>
            <a:endParaRPr lang="en-US" altLang="ja-JP" sz="2800" dirty="0" smtClean="0">
              <a:latin typeface="ＤＦＰ太丸ゴシック体"/>
              <a:ea typeface="ＤＦＰ太丸ゴシック体"/>
              <a:cs typeface="ＤＦＰ太丸ゴシック体"/>
            </a:endParaRPr>
          </a:p>
          <a:p>
            <a:pPr>
              <a:spcAft>
                <a:spcPts val="36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施設別改善行動計画の策定のサポート </a:t>
            </a:r>
            <a:endParaRPr lang="en-US" altLang="ja-JP" sz="2800" dirty="0" smtClean="0">
              <a:latin typeface="ＤＦＰ太丸ゴシック体"/>
              <a:ea typeface="ＤＦＰ太丸ゴシック体"/>
              <a:cs typeface="ＤＦＰ太丸ゴシック体"/>
            </a:endParaRPr>
          </a:p>
          <a:p>
            <a:pPr>
              <a:spcAft>
                <a:spcPts val="36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実施進捗状況のモニタリングと推進 </a:t>
            </a:r>
            <a:endParaRPr lang="en-US" altLang="ja-JP" sz="2800" dirty="0" smtClean="0">
              <a:latin typeface="ＤＦＰ太丸ゴシック体"/>
              <a:ea typeface="ＤＦＰ太丸ゴシック体"/>
              <a:cs typeface="ＤＦＰ太丸ゴシック体"/>
            </a:endParaRPr>
          </a:p>
          <a:p>
            <a:pPr>
              <a:spcAft>
                <a:spcPts val="3600"/>
              </a:spcAft>
            </a:pP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自施設の施設リーダーも兼任</a:t>
            </a: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 </a:t>
            </a:r>
            <a:endParaRPr kumimoji="1" lang="ja-JP" altLang="en-US" sz="2800" dirty="0">
              <a:latin typeface="ＤＦＰ太丸ゴシック体"/>
              <a:ea typeface="ＤＦＰ太丸ゴシック体"/>
              <a:cs typeface="ＤＦＰ太丸ゴシック体"/>
            </a:endParaRPr>
          </a:p>
        </p:txBody>
      </p:sp>
      <p:sp>
        <p:nvSpPr>
          <p:cNvPr id="6" name="正方形/長方形 5"/>
          <p:cNvSpPr/>
          <p:nvPr/>
        </p:nvSpPr>
        <p:spPr>
          <a:xfrm>
            <a:off x="1828800" y="5867400"/>
            <a:ext cx="5715000" cy="584776"/>
          </a:xfrm>
          <a:prstGeom prst="rect">
            <a:avLst/>
          </a:prstGeom>
          <a:solidFill>
            <a:srgbClr val="FFFF00"/>
          </a:solidFill>
          <a:ln>
            <a:solidFill>
              <a:srgbClr val="000000"/>
            </a:solidFill>
          </a:ln>
        </p:spPr>
        <p:txBody>
          <a:bodyPr wrap="square">
            <a:spAutoFit/>
          </a:bodyPr>
          <a:lstStyle/>
          <a:p>
            <a:r>
              <a:rPr lang="ja-JP" altLang="en-US" sz="3200" dirty="0" smtClean="0">
                <a:latin typeface="ＤＦＰ太丸ゴシック体"/>
                <a:ea typeface="ＤＦＰ太丸ゴシック体"/>
                <a:cs typeface="ＤＦＰ太丸ゴシック体"/>
              </a:rPr>
              <a:t>次世代の人材育成、人的交流</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0"/>
            <a:ext cx="8915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介入チームの研修プログラム</a:t>
            </a:r>
            <a:r>
              <a:rPr kumimoji="1"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(2</a:t>
            </a:r>
            <a:r>
              <a:rPr kumimoji="1"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日間</a:t>
            </a:r>
            <a:r>
              <a:rPr kumimoji="1"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a:t>
            </a:r>
            <a:endParaRPr kumimoji="1"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graphicFrame>
        <p:nvGraphicFramePr>
          <p:cNvPr id="3" name="表 2"/>
          <p:cNvGraphicFramePr>
            <a:graphicFrameLocks noGrp="1"/>
          </p:cNvGraphicFramePr>
          <p:nvPr/>
        </p:nvGraphicFramePr>
        <p:xfrm>
          <a:off x="1371600" y="990600"/>
          <a:ext cx="7595120" cy="4562910"/>
        </p:xfrm>
        <a:graphic>
          <a:graphicData uri="http://schemas.openxmlformats.org/drawingml/2006/table">
            <a:tbl>
              <a:tblPr>
                <a:tableStyleId>{3C2FFA5D-87B4-456A-9821-1D502468CF0F}</a:tableStyleId>
              </a:tblPr>
              <a:tblGrid>
                <a:gridCol w="1677344"/>
                <a:gridCol w="5917776"/>
              </a:tblGrid>
              <a:tr h="329442">
                <a:tc>
                  <a:txBody>
                    <a:bodyPr/>
                    <a:lstStyle/>
                    <a:p>
                      <a:pPr algn="just">
                        <a:spcAft>
                          <a:spcPts val="0"/>
                        </a:spcAft>
                      </a:pPr>
                      <a:r>
                        <a:rPr lang="en-US" sz="2000" kern="100" dirty="0">
                          <a:solidFill>
                            <a:srgbClr val="FF0000"/>
                          </a:solidFill>
                        </a:rPr>
                        <a:t>1</a:t>
                      </a:r>
                      <a:r>
                        <a:rPr lang="ja-JP" sz="2000" kern="100" dirty="0">
                          <a:solidFill>
                            <a:srgbClr val="FF0000"/>
                          </a:solidFill>
                        </a:rPr>
                        <a:t>日目</a:t>
                      </a:r>
                      <a:endParaRPr lang="ja-JP" sz="2000" kern="100" dirty="0">
                        <a:solidFill>
                          <a:srgbClr val="FF0000"/>
                        </a:solidFill>
                        <a:latin typeface="Century"/>
                        <a:ea typeface="ＭＳ 明朝"/>
                        <a:cs typeface="Times New Roman"/>
                      </a:endParaRPr>
                    </a:p>
                  </a:txBody>
                  <a:tcPr marL="68580" marR="68580" marT="0" marB="0"/>
                </a:tc>
                <a:tc>
                  <a:txBody>
                    <a:bodyPr/>
                    <a:lstStyle/>
                    <a:p>
                      <a:pPr algn="just">
                        <a:spcAft>
                          <a:spcPts val="0"/>
                        </a:spcAft>
                      </a:pPr>
                      <a:endParaRPr lang="en-US" sz="2000" kern="100">
                        <a:latin typeface="ＭＳ Ｐ明朝"/>
                        <a:ea typeface="ＭＳ 明朝"/>
                        <a:cs typeface="Times New Roman"/>
                      </a:endParaRPr>
                    </a:p>
                  </a:txBody>
                  <a:tcPr marL="68580" marR="68580" marT="0" marB="0"/>
                </a:tc>
              </a:tr>
              <a:tr h="329442">
                <a:tc>
                  <a:txBody>
                    <a:bodyPr/>
                    <a:lstStyle/>
                    <a:p>
                      <a:pPr algn="just">
                        <a:spcAft>
                          <a:spcPts val="0"/>
                        </a:spcAft>
                      </a:pPr>
                      <a:r>
                        <a:rPr lang="en-US" sz="2000" kern="100"/>
                        <a:t>12:30-13:00</a:t>
                      </a:r>
                      <a:endParaRPr lang="ja-JP" sz="2000" kern="100">
                        <a:latin typeface="Century"/>
                        <a:ea typeface="ＭＳ 明朝"/>
                        <a:cs typeface="Times New Roman"/>
                      </a:endParaRPr>
                    </a:p>
                  </a:txBody>
                  <a:tcPr marL="68580" marR="68580" marT="0" marB="0"/>
                </a:tc>
                <a:tc>
                  <a:txBody>
                    <a:bodyPr/>
                    <a:lstStyle/>
                    <a:p>
                      <a:pPr algn="just">
                        <a:spcAft>
                          <a:spcPts val="0"/>
                        </a:spcAft>
                      </a:pPr>
                      <a:r>
                        <a:rPr lang="ja-JP" sz="2000" kern="100"/>
                        <a:t>参加受付</a:t>
                      </a:r>
                      <a:endParaRPr lang="ja-JP" sz="2000" kern="100">
                        <a:latin typeface="Century"/>
                        <a:ea typeface="ＭＳ 明朝"/>
                        <a:cs typeface="Times New Roman"/>
                      </a:endParaRPr>
                    </a:p>
                  </a:txBody>
                  <a:tcPr marL="68580" marR="68580" marT="0" marB="0"/>
                </a:tc>
              </a:tr>
              <a:tr h="329442">
                <a:tc>
                  <a:txBody>
                    <a:bodyPr/>
                    <a:lstStyle/>
                    <a:p>
                      <a:pPr algn="just">
                        <a:spcAft>
                          <a:spcPts val="0"/>
                        </a:spcAft>
                      </a:pPr>
                      <a:r>
                        <a:rPr lang="en-GB" sz="2000" kern="100"/>
                        <a:t>13:00-13:50</a:t>
                      </a:r>
                      <a:endParaRPr lang="ja-JP" sz="2000" kern="100">
                        <a:latin typeface="Century"/>
                        <a:ea typeface="ＭＳ 明朝"/>
                        <a:cs typeface="Times New Roman"/>
                      </a:endParaRPr>
                    </a:p>
                  </a:txBody>
                  <a:tcPr marL="68580" marR="68580" marT="0" marB="0"/>
                </a:tc>
                <a:tc>
                  <a:txBody>
                    <a:bodyPr/>
                    <a:lstStyle/>
                    <a:p>
                      <a:pPr algn="just">
                        <a:spcAft>
                          <a:spcPts val="0"/>
                        </a:spcAft>
                      </a:pPr>
                      <a:r>
                        <a:rPr lang="ja-JP" sz="2000" kern="100"/>
                        <a:t>研究の概要説明</a:t>
                      </a:r>
                      <a:endParaRPr lang="ja-JP" sz="2000" kern="100">
                        <a:latin typeface="Century"/>
                        <a:ea typeface="ＭＳ 明朝"/>
                        <a:cs typeface="Times New Roman"/>
                      </a:endParaRPr>
                    </a:p>
                  </a:txBody>
                  <a:tcPr marL="68580" marR="68580" marT="0" marB="0"/>
                </a:tc>
              </a:tr>
              <a:tr h="658886">
                <a:tc>
                  <a:txBody>
                    <a:bodyPr/>
                    <a:lstStyle/>
                    <a:p>
                      <a:pPr algn="just">
                        <a:spcAft>
                          <a:spcPts val="0"/>
                        </a:spcAft>
                      </a:pPr>
                      <a:r>
                        <a:rPr lang="en-GB" sz="2000" kern="100" dirty="0"/>
                        <a:t>14:00-14:50</a:t>
                      </a:r>
                      <a:endParaRPr lang="ja-JP" sz="2000" kern="100" dirty="0">
                        <a:latin typeface="Century"/>
                        <a:ea typeface="ＭＳ 明朝"/>
                        <a:cs typeface="Times New Roman"/>
                      </a:endParaRPr>
                    </a:p>
                  </a:txBody>
                  <a:tcPr marL="68580" marR="68580" marT="0" marB="0"/>
                </a:tc>
                <a:tc>
                  <a:txBody>
                    <a:bodyPr/>
                    <a:lstStyle/>
                    <a:p>
                      <a:pPr algn="just">
                        <a:spcAft>
                          <a:spcPts val="0"/>
                        </a:spcAft>
                      </a:pPr>
                      <a:r>
                        <a:rPr lang="ja-JP" sz="2000" kern="100"/>
                        <a:t>データベースの解析とそのフィードバックによる</a:t>
                      </a:r>
                    </a:p>
                    <a:p>
                      <a:pPr algn="just">
                        <a:spcAft>
                          <a:spcPts val="0"/>
                        </a:spcAft>
                      </a:pPr>
                      <a:r>
                        <a:rPr lang="ja-JP" sz="2000" kern="100"/>
                        <a:t>ベンチマーク手法の講義</a:t>
                      </a:r>
                      <a:endParaRPr lang="ja-JP" sz="2000" kern="100">
                        <a:latin typeface="Century"/>
                        <a:ea typeface="ＭＳ 明朝"/>
                        <a:cs typeface="Times New Roman"/>
                      </a:endParaRPr>
                    </a:p>
                  </a:txBody>
                  <a:tcPr marL="68580" marR="68580" marT="0" marB="0"/>
                </a:tc>
              </a:tr>
              <a:tr h="329442">
                <a:tc>
                  <a:txBody>
                    <a:bodyPr/>
                    <a:lstStyle/>
                    <a:p>
                      <a:pPr algn="just">
                        <a:spcAft>
                          <a:spcPts val="0"/>
                        </a:spcAft>
                      </a:pPr>
                      <a:r>
                        <a:rPr lang="en-GB" sz="2000" kern="100"/>
                        <a:t>15:00</a:t>
                      </a:r>
                      <a:r>
                        <a:rPr lang="en-US" sz="2000" kern="100"/>
                        <a:t>—</a:t>
                      </a:r>
                      <a:r>
                        <a:rPr lang="en-GB" sz="2000" kern="100"/>
                        <a:t>18:00</a:t>
                      </a:r>
                      <a:endParaRPr lang="ja-JP" sz="2000" kern="100">
                        <a:latin typeface="Century"/>
                        <a:ea typeface="ＭＳ 明朝"/>
                        <a:cs typeface="Times New Roman"/>
                      </a:endParaRPr>
                    </a:p>
                  </a:txBody>
                  <a:tcPr marL="68580" marR="68580" marT="0" marB="0"/>
                </a:tc>
                <a:tc>
                  <a:txBody>
                    <a:bodyPr/>
                    <a:lstStyle/>
                    <a:p>
                      <a:pPr algn="just">
                        <a:spcAft>
                          <a:spcPts val="0"/>
                        </a:spcAft>
                      </a:pPr>
                      <a:r>
                        <a:rPr lang="ja-JP" sz="2000" kern="100"/>
                        <a:t>介入手順書、診療ガイドラインの解説</a:t>
                      </a:r>
                      <a:endParaRPr lang="ja-JP" sz="2000" kern="100">
                        <a:latin typeface="Century"/>
                        <a:ea typeface="ＭＳ 明朝"/>
                        <a:cs typeface="Times New Roman"/>
                      </a:endParaRPr>
                    </a:p>
                  </a:txBody>
                  <a:tcPr marL="68580" marR="68580" marT="0" marB="0"/>
                </a:tc>
              </a:tr>
              <a:tr h="658886">
                <a:tc>
                  <a:txBody>
                    <a:bodyPr/>
                    <a:lstStyle/>
                    <a:p>
                      <a:pPr algn="just">
                        <a:spcAft>
                          <a:spcPts val="0"/>
                        </a:spcAft>
                      </a:pPr>
                      <a:r>
                        <a:rPr lang="en-US" sz="2000" kern="100"/>
                        <a:t>19:30-21:30</a:t>
                      </a:r>
                      <a:endParaRPr lang="ja-JP" sz="2000" kern="100">
                        <a:latin typeface="Century"/>
                        <a:ea typeface="ＭＳ 明朝"/>
                        <a:cs typeface="Times New Roman"/>
                      </a:endParaRPr>
                    </a:p>
                  </a:txBody>
                  <a:tcPr marL="68580" marR="68580" marT="0" marB="0"/>
                </a:tc>
                <a:tc>
                  <a:txBody>
                    <a:bodyPr/>
                    <a:lstStyle/>
                    <a:p>
                      <a:pPr algn="just">
                        <a:spcAft>
                          <a:spcPts val="0"/>
                        </a:spcAft>
                      </a:pPr>
                      <a:r>
                        <a:rPr lang="ja-JP" sz="2000" kern="100" dirty="0"/>
                        <a:t>組織系フレームワークを用いた医療組織</a:t>
                      </a:r>
                    </a:p>
                    <a:p>
                      <a:pPr algn="just">
                        <a:spcAft>
                          <a:spcPts val="0"/>
                        </a:spcAft>
                      </a:pPr>
                      <a:r>
                        <a:rPr lang="ja-JP" sz="2000" kern="100" dirty="0"/>
                        <a:t>マネージメント改善手法の講義・実習</a:t>
                      </a:r>
                      <a:endParaRPr lang="ja-JP" sz="2000" kern="100" dirty="0">
                        <a:latin typeface="Century"/>
                        <a:ea typeface="ＭＳ 明朝"/>
                        <a:cs typeface="Times New Roman"/>
                      </a:endParaRPr>
                    </a:p>
                  </a:txBody>
                  <a:tcPr marL="68580" marR="68580" marT="0" marB="0"/>
                </a:tc>
              </a:tr>
              <a:tr h="329442">
                <a:tc>
                  <a:txBody>
                    <a:bodyPr/>
                    <a:lstStyle/>
                    <a:p>
                      <a:pPr algn="just">
                        <a:spcAft>
                          <a:spcPts val="0"/>
                        </a:spcAft>
                      </a:pPr>
                      <a:r>
                        <a:rPr lang="en-GB" sz="2000" kern="100" dirty="0">
                          <a:solidFill>
                            <a:srgbClr val="FF0000"/>
                          </a:solidFill>
                        </a:rPr>
                        <a:t>2</a:t>
                      </a:r>
                      <a:r>
                        <a:rPr lang="ja-JP" sz="2000" kern="100" dirty="0">
                          <a:solidFill>
                            <a:srgbClr val="FF0000"/>
                          </a:solidFill>
                        </a:rPr>
                        <a:t>日目</a:t>
                      </a:r>
                      <a:endParaRPr lang="ja-JP" sz="2000" kern="100" dirty="0">
                        <a:solidFill>
                          <a:srgbClr val="FF0000"/>
                        </a:solidFill>
                        <a:latin typeface="Century"/>
                        <a:ea typeface="ＭＳ 明朝"/>
                        <a:cs typeface="Times New Roman"/>
                      </a:endParaRPr>
                    </a:p>
                  </a:txBody>
                  <a:tcPr marL="68580" marR="68580" marT="0" marB="0"/>
                </a:tc>
                <a:tc>
                  <a:txBody>
                    <a:bodyPr/>
                    <a:lstStyle/>
                    <a:p>
                      <a:pPr algn="just">
                        <a:spcAft>
                          <a:spcPts val="0"/>
                        </a:spcAft>
                      </a:pPr>
                      <a:endParaRPr lang="en-US" sz="2000" kern="100">
                        <a:latin typeface="ＭＳ Ｐ明朝"/>
                        <a:ea typeface="ＭＳ 明朝"/>
                        <a:cs typeface="Times New Roman"/>
                      </a:endParaRPr>
                    </a:p>
                  </a:txBody>
                  <a:tcPr marL="68580" marR="68580" marT="0" marB="0"/>
                </a:tc>
              </a:tr>
              <a:tr h="329442">
                <a:tc>
                  <a:txBody>
                    <a:bodyPr/>
                    <a:lstStyle/>
                    <a:p>
                      <a:pPr algn="just">
                        <a:spcAft>
                          <a:spcPts val="0"/>
                        </a:spcAft>
                      </a:pPr>
                      <a:r>
                        <a:rPr lang="en-GB" sz="2000" kern="100"/>
                        <a:t>8:30:-10:30</a:t>
                      </a:r>
                      <a:endParaRPr lang="ja-JP" sz="2000" kern="100">
                        <a:latin typeface="Century"/>
                        <a:ea typeface="ＭＳ 明朝"/>
                        <a:cs typeface="Times New Roman"/>
                      </a:endParaRPr>
                    </a:p>
                  </a:txBody>
                  <a:tcPr marL="68580" marR="68580" marT="0" marB="0"/>
                </a:tc>
                <a:tc>
                  <a:txBody>
                    <a:bodyPr/>
                    <a:lstStyle/>
                    <a:p>
                      <a:pPr algn="just">
                        <a:spcAft>
                          <a:spcPts val="0"/>
                        </a:spcAft>
                      </a:pPr>
                      <a:r>
                        <a:rPr lang="ja-JP" sz="2000" kern="100"/>
                        <a:t>ファシリテーション技法の講義・実習</a:t>
                      </a:r>
                      <a:endParaRPr lang="ja-JP" sz="2000" kern="100">
                        <a:latin typeface="Century"/>
                        <a:ea typeface="ＭＳ 明朝"/>
                        <a:cs typeface="Times New Roman"/>
                      </a:endParaRPr>
                    </a:p>
                  </a:txBody>
                  <a:tcPr marL="68580" marR="68580" marT="0" marB="0"/>
                </a:tc>
              </a:tr>
              <a:tr h="658886">
                <a:tc>
                  <a:txBody>
                    <a:bodyPr/>
                    <a:lstStyle/>
                    <a:p>
                      <a:pPr algn="just">
                        <a:spcAft>
                          <a:spcPts val="0"/>
                        </a:spcAft>
                      </a:pPr>
                      <a:r>
                        <a:rPr lang="en-US" sz="2000" kern="100"/>
                        <a:t>10:50-12:00</a:t>
                      </a:r>
                      <a:endParaRPr lang="ja-JP" sz="2000" kern="100">
                        <a:latin typeface="Century"/>
                        <a:ea typeface="ＭＳ 明朝"/>
                        <a:cs typeface="Times New Roman"/>
                      </a:endParaRPr>
                    </a:p>
                  </a:txBody>
                  <a:tcPr marL="68580" marR="68580" marT="0" marB="0"/>
                </a:tc>
                <a:tc>
                  <a:txBody>
                    <a:bodyPr/>
                    <a:lstStyle/>
                    <a:p>
                      <a:pPr algn="just">
                        <a:spcAft>
                          <a:spcPts val="0"/>
                        </a:spcAft>
                      </a:pPr>
                      <a:r>
                        <a:rPr lang="ja-JP" sz="2000" kern="100"/>
                        <a:t>改善行動計画の立案方法・評価法、そのフィードバックに関する講義</a:t>
                      </a:r>
                      <a:endParaRPr lang="ja-JP" sz="2000" kern="100">
                        <a:latin typeface="Century"/>
                        <a:ea typeface="ＭＳ 明朝"/>
                        <a:cs typeface="Times New Roman"/>
                      </a:endParaRPr>
                    </a:p>
                  </a:txBody>
                  <a:tcPr marL="68580" marR="68580" marT="0" marB="0"/>
                </a:tc>
              </a:tr>
              <a:tr h="329442">
                <a:tc>
                  <a:txBody>
                    <a:bodyPr/>
                    <a:lstStyle/>
                    <a:p>
                      <a:pPr algn="just">
                        <a:spcAft>
                          <a:spcPts val="0"/>
                        </a:spcAft>
                      </a:pPr>
                      <a:r>
                        <a:rPr lang="en-GB" sz="2000" kern="100" dirty="0"/>
                        <a:t>13:00-15:00</a:t>
                      </a:r>
                      <a:endParaRPr lang="ja-JP" sz="2000" kern="100" dirty="0">
                        <a:latin typeface="Century"/>
                        <a:ea typeface="ＭＳ 明朝"/>
                        <a:cs typeface="Times New Roman"/>
                      </a:endParaRPr>
                    </a:p>
                  </a:txBody>
                  <a:tcPr marL="68580" marR="68580" marT="0" marB="0"/>
                </a:tc>
                <a:tc>
                  <a:txBody>
                    <a:bodyPr/>
                    <a:lstStyle/>
                    <a:p>
                      <a:pPr algn="just">
                        <a:spcAft>
                          <a:spcPts val="0"/>
                        </a:spcAft>
                      </a:pPr>
                      <a:r>
                        <a:rPr lang="ja-JP" sz="2000" kern="100" dirty="0"/>
                        <a:t>ワークショップとフォローアップの簡易デモンストレーション</a:t>
                      </a:r>
                      <a:endParaRPr lang="ja-JP" sz="2000" kern="100" dirty="0">
                        <a:latin typeface="Century"/>
                        <a:ea typeface="ＭＳ 明朝"/>
                        <a:cs typeface="Times New Roman"/>
                      </a:endParaRPr>
                    </a:p>
                  </a:txBody>
                  <a:tcPr marL="68580" marR="68580" marT="0" marB="0"/>
                </a:tc>
              </a:tr>
            </a:tbl>
          </a:graphicData>
        </a:graphic>
      </p:graphicFrame>
      <p:sp>
        <p:nvSpPr>
          <p:cNvPr id="7" name="正方形/長方形 6"/>
          <p:cNvSpPr/>
          <p:nvPr/>
        </p:nvSpPr>
        <p:spPr>
          <a:xfrm>
            <a:off x="381000" y="5751493"/>
            <a:ext cx="9161482" cy="954107"/>
          </a:xfrm>
          <a:prstGeom prst="rect">
            <a:avLst/>
          </a:prstGeom>
          <a:solidFill>
            <a:srgbClr val="FFFF00"/>
          </a:solidFill>
          <a:ln>
            <a:solidFill>
              <a:srgbClr val="000000"/>
            </a:solidFill>
          </a:ln>
        </p:spPr>
        <p:txBody>
          <a:bodyPr wrap="none">
            <a:spAutoFit/>
          </a:bodyPr>
          <a:lstStyle/>
          <a:p>
            <a:r>
              <a:rPr lang="ja-JP" altLang="en-US" sz="2800" dirty="0" smtClean="0">
                <a:latin typeface="ＤＦＰ太丸ゴシック体"/>
                <a:ea typeface="ＤＦＰ太丸ゴシック体"/>
                <a:cs typeface="ＤＦＰ太丸ゴシック体"/>
              </a:rPr>
              <a:t>研修後、専用の</a:t>
            </a:r>
            <a:r>
              <a:rPr lang="ja-JP" altLang="en-US" sz="2800" dirty="0" smtClean="0">
                <a:solidFill>
                  <a:srgbClr val="FF0000"/>
                </a:solidFill>
                <a:latin typeface="ＤＦＰ太丸ゴシック体"/>
                <a:ea typeface="ＤＦＰ太丸ゴシック体"/>
                <a:cs typeface="ＤＦＰ太丸ゴシック体"/>
              </a:rPr>
              <a:t>メーリングリスト</a:t>
            </a:r>
            <a:r>
              <a:rPr lang="ja-JP" altLang="en-US" sz="2800" dirty="0" smtClean="0">
                <a:latin typeface="ＤＦＰ太丸ゴシック体"/>
                <a:ea typeface="ＤＦＰ太丸ゴシック体"/>
                <a:cs typeface="ＤＦＰ太丸ゴシック体"/>
              </a:rPr>
              <a:t>や</a:t>
            </a:r>
            <a:r>
              <a:rPr lang="ja-JP" altLang="en-US" sz="2800" dirty="0" smtClean="0">
                <a:solidFill>
                  <a:srgbClr val="FF0000"/>
                </a:solidFill>
                <a:latin typeface="ＤＦＰ太丸ゴシック体"/>
                <a:ea typeface="ＤＦＰ太丸ゴシック体"/>
                <a:cs typeface="ＤＦＰ太丸ゴシック体"/>
              </a:rPr>
              <a:t>テレビ電話会議</a:t>
            </a:r>
            <a:r>
              <a:rPr lang="ja-JP" altLang="en-US" sz="2800" dirty="0" smtClean="0">
                <a:latin typeface="ＤＦＰ太丸ゴシック体"/>
                <a:ea typeface="ＤＦＰ太丸ゴシック体"/>
                <a:cs typeface="ＤＦＰ太丸ゴシック体"/>
              </a:rPr>
              <a:t>など</a:t>
            </a:r>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で用いて、介入チーム間の相互理解と標準化を図る。</a:t>
            </a:r>
            <a:endParaRPr lang="ja-JP" altLang="en-US" sz="28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介入</a:t>
            </a:r>
            <a:r>
              <a:rPr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a:t>
            </a:r>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標準化プログラム</a:t>
            </a:r>
            <a:r>
              <a:rPr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a:t>
            </a:r>
            <a:endParaRPr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9" name="正方形/長方形 8"/>
          <p:cNvSpPr/>
          <p:nvPr/>
        </p:nvSpPr>
        <p:spPr>
          <a:xfrm>
            <a:off x="533400" y="1676400"/>
            <a:ext cx="8686800" cy="3462486"/>
          </a:xfrm>
          <a:prstGeom prst="rect">
            <a:avLst/>
          </a:prstGeom>
        </p:spPr>
        <p:txBody>
          <a:bodyPr wrap="square">
            <a:spAutoFit/>
          </a:bodyPr>
          <a:lstStyle/>
          <a:p>
            <a:pPr>
              <a:spcAft>
                <a:spcPts val="3000"/>
              </a:spcAft>
            </a:pPr>
            <a:r>
              <a:rPr lang="en-US" sz="3600" dirty="0" smtClean="0">
                <a:latin typeface="ＤＦＰ太丸ゴシック体"/>
                <a:ea typeface="ＤＦＰ太丸ゴシック体"/>
                <a:cs typeface="ＤＦＰ太丸ゴシック体"/>
              </a:rPr>
              <a:t>(1)</a:t>
            </a:r>
            <a:r>
              <a:rPr lang="ja-JP" altLang="en-US" sz="3600" dirty="0" smtClean="0">
                <a:latin typeface="ＤＦＰ太丸ゴシック体"/>
                <a:ea typeface="ＤＦＰ太丸ゴシック体"/>
                <a:cs typeface="ＤＦＰ太丸ゴシック体"/>
              </a:rPr>
              <a:t>施設プロファイル作成</a:t>
            </a:r>
            <a:endParaRPr lang="en-US" altLang="ja-JP" sz="3600" dirty="0" smtClean="0">
              <a:latin typeface="ＤＦＰ太丸ゴシック体"/>
              <a:ea typeface="ＤＦＰ太丸ゴシック体"/>
              <a:cs typeface="ＤＦＰ太丸ゴシック体"/>
            </a:endParaRPr>
          </a:p>
          <a:p>
            <a:pPr>
              <a:spcAft>
                <a:spcPts val="3000"/>
              </a:spcAft>
            </a:pPr>
            <a:r>
              <a:rPr lang="en-US" sz="3600" dirty="0" smtClean="0">
                <a:latin typeface="ＤＦＰ太丸ゴシック体"/>
                <a:ea typeface="ＤＦＰ太丸ゴシック体"/>
                <a:cs typeface="ＤＦＰ太丸ゴシック体"/>
              </a:rPr>
              <a:t>(2)</a:t>
            </a:r>
            <a:r>
              <a:rPr lang="ja-JP" altLang="en-US" sz="3600" dirty="0" smtClean="0">
                <a:latin typeface="ＤＦＰ太丸ゴシック体"/>
                <a:ea typeface="ＤＦＰ太丸ゴシック体"/>
                <a:cs typeface="ＤＦＰ太丸ゴシック体"/>
              </a:rPr>
              <a:t>ワークショップ開催</a:t>
            </a:r>
            <a:endParaRPr lang="en-US" altLang="ja-JP" sz="3600" dirty="0" smtClean="0">
              <a:latin typeface="ＤＦＰ太丸ゴシック体"/>
              <a:ea typeface="ＤＦＰ太丸ゴシック体"/>
              <a:cs typeface="ＤＦＰ太丸ゴシック体"/>
            </a:endParaRPr>
          </a:p>
          <a:p>
            <a:pPr>
              <a:spcAft>
                <a:spcPts val="3000"/>
              </a:spcAft>
            </a:pPr>
            <a:r>
              <a:rPr lang="en-US" sz="3600" dirty="0" smtClean="0">
                <a:latin typeface="ＤＦＰ太丸ゴシック体"/>
                <a:ea typeface="ＤＦＰ太丸ゴシック体"/>
                <a:cs typeface="ＤＦＰ太丸ゴシック体"/>
              </a:rPr>
              <a:t>(3)</a:t>
            </a:r>
            <a:r>
              <a:rPr lang="ja-JP" altLang="en-US" sz="3600" dirty="0" smtClean="0">
                <a:latin typeface="ＤＦＰ太丸ゴシック体"/>
                <a:ea typeface="ＤＦＰ太丸ゴシック体"/>
                <a:cs typeface="ＤＦＰ太丸ゴシック体"/>
              </a:rPr>
              <a:t>施設別改善行動計画策定と導入</a:t>
            </a:r>
            <a:endParaRPr lang="en-US" altLang="ja-JP" sz="3600" dirty="0" smtClean="0">
              <a:latin typeface="ＤＦＰ太丸ゴシック体"/>
              <a:ea typeface="ＤＦＰ太丸ゴシック体"/>
              <a:cs typeface="ＤＦＰ太丸ゴシック体"/>
            </a:endParaRPr>
          </a:p>
          <a:p>
            <a:pPr>
              <a:spcAft>
                <a:spcPts val="3000"/>
              </a:spcAft>
            </a:pPr>
            <a:r>
              <a:rPr lang="en-US" sz="3600" dirty="0" smtClean="0">
                <a:latin typeface="ＤＦＰ太丸ゴシック体"/>
                <a:ea typeface="ＤＦＰ太丸ゴシック体"/>
                <a:cs typeface="ＤＦＰ太丸ゴシック体"/>
              </a:rPr>
              <a:t>(4)</a:t>
            </a:r>
            <a:r>
              <a:rPr lang="ja-JP" altLang="en-US" sz="3600" dirty="0" smtClean="0">
                <a:latin typeface="ＤＦＰ太丸ゴシック体"/>
                <a:ea typeface="ＤＦＰ太丸ゴシック体"/>
                <a:cs typeface="ＤＦＰ太丸ゴシック体"/>
              </a:rPr>
              <a:t>施設別改善行動のフォローアップ </a:t>
            </a:r>
            <a:endParaRPr lang="ja-JP" altLang="en-US" sz="3600" dirty="0">
              <a:latin typeface="ＤＦＰ太丸ゴシック体"/>
              <a:ea typeface="ＤＦＰ太丸ゴシック体"/>
              <a:cs typeface="ＤＦＰ太丸ゴシック体"/>
            </a:endParaRPr>
          </a:p>
        </p:txBody>
      </p:sp>
      <p:sp>
        <p:nvSpPr>
          <p:cNvPr id="7" name="正方形/長方形 6"/>
          <p:cNvSpPr/>
          <p:nvPr/>
        </p:nvSpPr>
        <p:spPr>
          <a:xfrm>
            <a:off x="304800" y="5486400"/>
            <a:ext cx="9144000" cy="1077218"/>
          </a:xfrm>
          <a:prstGeom prst="rect">
            <a:avLst/>
          </a:prstGeom>
          <a:solidFill>
            <a:srgbClr val="FFFF00"/>
          </a:solidFill>
          <a:ln>
            <a:solidFill>
              <a:srgbClr val="000000"/>
            </a:solidFill>
          </a:ln>
        </p:spPr>
        <p:txBody>
          <a:bodyPr wrap="square">
            <a:spAutoFit/>
          </a:bodyPr>
          <a:lstStyle/>
          <a:p>
            <a:r>
              <a:rPr lang="ja-JP" altLang="en-US" sz="3200" dirty="0" smtClean="0">
                <a:latin typeface="ＤＦＰ太丸ゴシック体"/>
                <a:ea typeface="ＤＦＰ太丸ゴシック体"/>
                <a:cs typeface="ＤＦＰ太丸ゴシック体"/>
              </a:rPr>
              <a:t>これで効果的な診療および組織体制の向上ができるかを確認する研究。</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円/楕円 7"/>
          <p:cNvSpPr/>
          <p:nvPr/>
        </p:nvSpPr>
        <p:spPr>
          <a:xfrm>
            <a:off x="6897216" y="152400"/>
            <a:ext cx="3008784" cy="187220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a:latin typeface="ＤＦＰ太丸ゴシック体"/>
              <a:ea typeface="ＤＦＰ太丸ゴシック体"/>
              <a:cs typeface="ＤＦＰ太丸ゴシック体"/>
            </a:endParaRPr>
          </a:p>
        </p:txBody>
      </p:sp>
      <p:graphicFrame>
        <p:nvGraphicFramePr>
          <p:cNvPr id="4" name="図表 3"/>
          <p:cNvGraphicFramePr/>
          <p:nvPr/>
        </p:nvGraphicFramePr>
        <p:xfrm>
          <a:off x="360363" y="164638"/>
          <a:ext cx="6604000" cy="440266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9397" name="テキスト ボックス 5"/>
          <p:cNvSpPr txBox="1">
            <a:spLocks noChangeArrowheads="1"/>
          </p:cNvSpPr>
          <p:nvPr/>
        </p:nvSpPr>
        <p:spPr bwMode="auto">
          <a:xfrm>
            <a:off x="5313363" y="1524000"/>
            <a:ext cx="1620837" cy="522288"/>
          </a:xfrm>
          <a:prstGeom prst="rect">
            <a:avLst/>
          </a:prstGeom>
          <a:noFill/>
          <a:ln w="9525">
            <a:noFill/>
            <a:miter lim="800000"/>
            <a:headEnd/>
            <a:tailEnd/>
          </a:ln>
        </p:spPr>
        <p:txBody>
          <a:bodyPr wrap="none">
            <a:spAutoFit/>
          </a:bodyPr>
          <a:lstStyle/>
          <a:p>
            <a:r>
              <a:rPr lang="ja-JP" altLang="en-US" sz="2800">
                <a:latin typeface="ＤＦＰ太丸ゴシック体"/>
                <a:ea typeface="ＤＦＰ太丸ゴシック体"/>
                <a:cs typeface="ＤＦＰ太丸ゴシック体"/>
              </a:rPr>
              <a:t>行動変容</a:t>
            </a:r>
          </a:p>
        </p:txBody>
      </p:sp>
      <p:sp>
        <p:nvSpPr>
          <p:cNvPr id="59398" name="テキスト ボックス 6"/>
          <p:cNvSpPr txBox="1">
            <a:spLocks noChangeArrowheads="1"/>
          </p:cNvSpPr>
          <p:nvPr/>
        </p:nvSpPr>
        <p:spPr bwMode="auto">
          <a:xfrm>
            <a:off x="7010400" y="533400"/>
            <a:ext cx="2493962" cy="1200150"/>
          </a:xfrm>
          <a:prstGeom prst="rect">
            <a:avLst/>
          </a:prstGeom>
          <a:noFill/>
          <a:ln w="9525">
            <a:noFill/>
            <a:miter lim="800000"/>
            <a:headEnd/>
            <a:tailEnd/>
          </a:ln>
        </p:spPr>
        <p:txBody>
          <a:bodyPr wrap="none">
            <a:spAutoFit/>
          </a:bodyPr>
          <a:lstStyle/>
          <a:p>
            <a:pPr algn="ctr"/>
            <a:r>
              <a:rPr lang="ja-JP" altLang="en-US" sz="3600" dirty="0">
                <a:solidFill>
                  <a:schemeClr val="bg1"/>
                </a:solidFill>
                <a:latin typeface="ＤＦＰ太丸ゴシック体"/>
                <a:ea typeface="ＤＦＰ太丸ゴシック体"/>
                <a:cs typeface="ＤＦＰ太丸ゴシック体"/>
              </a:rPr>
              <a:t>治療成績の</a:t>
            </a:r>
            <a:endParaRPr lang="en-US" altLang="ja-JP" sz="3600" dirty="0">
              <a:solidFill>
                <a:schemeClr val="bg1"/>
              </a:solidFill>
              <a:latin typeface="ＤＦＰ太丸ゴシック体"/>
              <a:ea typeface="ＤＦＰ太丸ゴシック体"/>
              <a:cs typeface="ＤＦＰ太丸ゴシック体"/>
            </a:endParaRPr>
          </a:p>
          <a:p>
            <a:pPr algn="ctr"/>
            <a:r>
              <a:rPr lang="ja-JP" altLang="en-US" sz="3600" dirty="0">
                <a:solidFill>
                  <a:schemeClr val="bg1"/>
                </a:solidFill>
                <a:latin typeface="ＤＦＰ太丸ゴシック体"/>
                <a:ea typeface="ＤＦＰ太丸ゴシック体"/>
                <a:cs typeface="ＤＦＰ太丸ゴシック体"/>
              </a:rPr>
              <a:t>向上</a:t>
            </a:r>
          </a:p>
        </p:txBody>
      </p:sp>
      <p:sp>
        <p:nvSpPr>
          <p:cNvPr id="13" name="テキスト ボックス 12"/>
          <p:cNvSpPr txBox="1"/>
          <p:nvPr/>
        </p:nvSpPr>
        <p:spPr>
          <a:xfrm>
            <a:off x="560512" y="5084759"/>
            <a:ext cx="2339102" cy="83099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ja-JP" altLang="en-US" sz="2400" b="1" dirty="0">
                <a:latin typeface="ＤＦＰ太丸ゴシック体"/>
                <a:ea typeface="ＤＦＰ太丸ゴシック体"/>
                <a:cs typeface="ＤＦＰ太丸ゴシック体"/>
              </a:rPr>
              <a:t>データベースの</a:t>
            </a:r>
            <a:endParaRPr lang="en-US" altLang="ja-JP" sz="2400" b="1" dirty="0">
              <a:latin typeface="ＤＦＰ太丸ゴシック体"/>
              <a:ea typeface="ＤＦＰ太丸ゴシック体"/>
              <a:cs typeface="ＤＦＰ太丸ゴシック体"/>
            </a:endParaRPr>
          </a:p>
          <a:p>
            <a:pPr algn="ctr" fontAlgn="auto">
              <a:spcBef>
                <a:spcPts val="0"/>
              </a:spcBef>
              <a:spcAft>
                <a:spcPts val="0"/>
              </a:spcAft>
              <a:defRPr/>
            </a:pPr>
            <a:r>
              <a:rPr lang="ja-JP" altLang="en-US" sz="2400" b="1" dirty="0">
                <a:latin typeface="ＤＦＰ太丸ゴシック体"/>
                <a:ea typeface="ＤＦＰ太丸ゴシック体"/>
                <a:cs typeface="ＤＦＰ太丸ゴシック体"/>
              </a:rPr>
              <a:t>フィードバック</a:t>
            </a:r>
          </a:p>
        </p:txBody>
      </p:sp>
      <p:sp>
        <p:nvSpPr>
          <p:cNvPr id="14" name="テキスト ボックス 13"/>
          <p:cNvSpPr txBox="1"/>
          <p:nvPr/>
        </p:nvSpPr>
        <p:spPr>
          <a:xfrm>
            <a:off x="2715951" y="4187552"/>
            <a:ext cx="2031325" cy="83099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fontAlgn="auto">
              <a:spcBef>
                <a:spcPts val="0"/>
              </a:spcBef>
              <a:spcAft>
                <a:spcPts val="0"/>
              </a:spcAft>
              <a:defRPr/>
            </a:pPr>
            <a:r>
              <a:rPr lang="ja-JP" altLang="en-US" sz="2400" b="1" dirty="0">
                <a:latin typeface="ＤＦＰ太丸ゴシック体"/>
                <a:ea typeface="ＤＦＰ太丸ゴシック体"/>
                <a:cs typeface="ＤＦＰ太丸ゴシック体"/>
              </a:rPr>
              <a:t>ガイドライン</a:t>
            </a:r>
            <a:endParaRPr lang="en-US" altLang="ja-JP" sz="2400" b="1" dirty="0">
              <a:latin typeface="ＤＦＰ太丸ゴシック体"/>
              <a:ea typeface="ＤＦＰ太丸ゴシック体"/>
              <a:cs typeface="ＤＦＰ太丸ゴシック体"/>
            </a:endParaRPr>
          </a:p>
          <a:p>
            <a:pPr algn="ctr" fontAlgn="auto">
              <a:spcBef>
                <a:spcPts val="0"/>
              </a:spcBef>
              <a:spcAft>
                <a:spcPts val="0"/>
              </a:spcAft>
              <a:defRPr/>
            </a:pPr>
            <a:r>
              <a:rPr lang="ja-JP" altLang="en-US" sz="2400" b="1" dirty="0">
                <a:latin typeface="ＤＦＰ太丸ゴシック体"/>
                <a:ea typeface="ＤＦＰ太丸ゴシック体"/>
                <a:cs typeface="ＤＦＰ太丸ゴシック体"/>
              </a:rPr>
              <a:t>講義</a:t>
            </a:r>
          </a:p>
        </p:txBody>
      </p:sp>
      <p:sp>
        <p:nvSpPr>
          <p:cNvPr id="15" name="テキスト ボックス 14"/>
          <p:cNvSpPr txBox="1"/>
          <p:nvPr/>
        </p:nvSpPr>
        <p:spPr>
          <a:xfrm>
            <a:off x="5817095" y="2747399"/>
            <a:ext cx="1723549"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fontAlgn="auto">
              <a:spcBef>
                <a:spcPts val="0"/>
              </a:spcBef>
              <a:spcAft>
                <a:spcPts val="0"/>
              </a:spcAft>
              <a:defRPr/>
            </a:pPr>
            <a:r>
              <a:rPr lang="ja-JP" altLang="en-US" sz="2400" b="1" dirty="0">
                <a:latin typeface="ＤＦＰ太丸ゴシック体"/>
                <a:ea typeface="ＤＦＰ太丸ゴシック体"/>
                <a:cs typeface="ＤＦＰ太丸ゴシック体"/>
              </a:rPr>
              <a:t>支援</a:t>
            </a:r>
            <a:r>
              <a:rPr lang="ja-JP" altLang="en-US" sz="2400" b="1" dirty="0" smtClean="0">
                <a:latin typeface="ＤＦＰ太丸ゴシック体"/>
                <a:ea typeface="ＤＦＰ太丸ゴシック体"/>
                <a:cs typeface="ＤＦＰ太丸ゴシック体"/>
              </a:rPr>
              <a:t>・監査</a:t>
            </a:r>
            <a:endParaRPr lang="ja-JP" altLang="en-US" sz="2400" b="1" dirty="0">
              <a:latin typeface="ＤＦＰ太丸ゴシック体"/>
              <a:ea typeface="ＤＦＰ太丸ゴシック体"/>
              <a:cs typeface="ＤＦＰ太丸ゴシック体"/>
            </a:endParaRPr>
          </a:p>
        </p:txBody>
      </p:sp>
      <p:sp>
        <p:nvSpPr>
          <p:cNvPr id="18" name="テキスト ボックス 17"/>
          <p:cNvSpPr txBox="1"/>
          <p:nvPr/>
        </p:nvSpPr>
        <p:spPr>
          <a:xfrm>
            <a:off x="4160911" y="3323459"/>
            <a:ext cx="1872208" cy="83099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ja-JP" altLang="en-US" sz="2400" b="1" dirty="0">
                <a:latin typeface="ＤＦＰ太丸ゴシック体"/>
                <a:ea typeface="ＤＦＰ太丸ゴシック体"/>
                <a:cs typeface="ＤＦＰ太丸ゴシック体"/>
              </a:rPr>
              <a:t>自主的な</a:t>
            </a:r>
            <a:endParaRPr lang="en-US" altLang="ja-JP" sz="2400" b="1" dirty="0">
              <a:latin typeface="ＤＦＰ太丸ゴシック体"/>
              <a:ea typeface="ＤＦＰ太丸ゴシック体"/>
              <a:cs typeface="ＤＦＰ太丸ゴシック体"/>
            </a:endParaRPr>
          </a:p>
          <a:p>
            <a:pPr algn="ctr" fontAlgn="auto">
              <a:spcBef>
                <a:spcPts val="0"/>
              </a:spcBef>
              <a:spcAft>
                <a:spcPts val="0"/>
              </a:spcAft>
              <a:defRPr/>
            </a:pPr>
            <a:r>
              <a:rPr lang="ja-JP" altLang="en-US" sz="2400" b="1" dirty="0">
                <a:latin typeface="ＤＦＰ太丸ゴシック体"/>
                <a:ea typeface="ＤＦＰ太丸ゴシック体"/>
                <a:cs typeface="ＤＦＰ太丸ゴシック体"/>
              </a:rPr>
              <a:t>計画立案</a:t>
            </a:r>
          </a:p>
        </p:txBody>
      </p:sp>
      <p:cxnSp>
        <p:nvCxnSpPr>
          <p:cNvPr id="20" name="直線矢印コネクタ 19"/>
          <p:cNvCxnSpPr/>
          <p:nvPr/>
        </p:nvCxnSpPr>
        <p:spPr>
          <a:xfrm rot="5400000" flipH="1" flipV="1">
            <a:off x="2828131" y="3647282"/>
            <a:ext cx="936625" cy="1588"/>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22" name="直線矢印コネクタ 21"/>
          <p:cNvCxnSpPr/>
          <p:nvPr/>
        </p:nvCxnSpPr>
        <p:spPr>
          <a:xfrm rot="16200000" flipV="1">
            <a:off x="4665663" y="2890838"/>
            <a:ext cx="719137" cy="1587"/>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23" name="直線矢印コネクタ 22"/>
          <p:cNvCxnSpPr/>
          <p:nvPr/>
        </p:nvCxnSpPr>
        <p:spPr>
          <a:xfrm rot="5400000" flipH="1" flipV="1">
            <a:off x="1280592" y="4619599"/>
            <a:ext cx="720081" cy="1"/>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rot="16200000" flipV="1">
            <a:off x="6119019" y="2301081"/>
            <a:ext cx="692150" cy="1588"/>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
        <p:nvSpPr>
          <p:cNvPr id="40" name="右中かっこ 39"/>
          <p:cNvSpPr/>
          <p:nvPr/>
        </p:nvSpPr>
        <p:spPr>
          <a:xfrm>
            <a:off x="6248400" y="3352800"/>
            <a:ext cx="288925" cy="2447925"/>
          </a:xfrm>
          <a:prstGeom prst="rightBrace">
            <a:avLst/>
          </a:prstGeom>
        </p:spPr>
        <p:style>
          <a:lnRef idx="2">
            <a:schemeClr val="accent6"/>
          </a:lnRef>
          <a:fillRef idx="0">
            <a:schemeClr val="accent6"/>
          </a:fillRef>
          <a:effectRef idx="1">
            <a:schemeClr val="accent6"/>
          </a:effectRef>
          <a:fontRef idx="minor">
            <a:schemeClr val="tx1"/>
          </a:fontRef>
        </p:style>
        <p:txBody>
          <a:bodyPr anchor="ctr"/>
          <a:lstStyle/>
          <a:p>
            <a:pPr algn="ctr" fontAlgn="auto">
              <a:spcBef>
                <a:spcPts val="0"/>
              </a:spcBef>
              <a:spcAft>
                <a:spcPts val="0"/>
              </a:spcAft>
              <a:defRPr/>
            </a:pPr>
            <a:endParaRPr lang="ja-JP" altLang="en-US">
              <a:latin typeface="ＤＦＰ太丸ゴシック体"/>
              <a:ea typeface="ＤＦＰ太丸ゴシック体"/>
              <a:cs typeface="ＤＦＰ太丸ゴシック体"/>
            </a:endParaRPr>
          </a:p>
        </p:txBody>
      </p:sp>
      <p:sp>
        <p:nvSpPr>
          <p:cNvPr id="41" name="テキスト ボックス 40"/>
          <p:cNvSpPr txBox="1"/>
          <p:nvPr/>
        </p:nvSpPr>
        <p:spPr>
          <a:xfrm>
            <a:off x="6553200" y="4331581"/>
            <a:ext cx="3416320" cy="95410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ja-JP" altLang="en-US" sz="2800" dirty="0">
                <a:latin typeface="ＤＦＰ太丸ゴシック体"/>
                <a:ea typeface="ＤＦＰ太丸ゴシック体"/>
                <a:cs typeface="ＤＦＰ太丸ゴシック体"/>
              </a:rPr>
              <a:t>ワークショップ形式</a:t>
            </a:r>
            <a:endParaRPr lang="en-US" altLang="ja-JP" sz="2800" dirty="0">
              <a:latin typeface="ＤＦＰ太丸ゴシック体"/>
              <a:ea typeface="ＤＦＰ太丸ゴシック体"/>
              <a:cs typeface="ＤＦＰ太丸ゴシック体"/>
            </a:endParaRPr>
          </a:p>
          <a:p>
            <a:pPr algn="ctr" fontAlgn="auto">
              <a:spcBef>
                <a:spcPts val="0"/>
              </a:spcBef>
              <a:spcAft>
                <a:spcPts val="0"/>
              </a:spcAft>
              <a:defRPr/>
            </a:pPr>
            <a:r>
              <a:rPr lang="ja-JP" altLang="en-US" sz="2800" dirty="0">
                <a:latin typeface="ＤＦＰ太丸ゴシック体"/>
                <a:ea typeface="ＤＦＰ太丸ゴシック体"/>
                <a:cs typeface="ＤＦＰ太丸ゴシック体"/>
              </a:rPr>
              <a:t>（施設訪問）</a:t>
            </a:r>
            <a:endParaRPr lang="en-US" altLang="ja-JP" sz="2800" dirty="0">
              <a:latin typeface="ＤＦＰ太丸ゴシック体"/>
              <a:ea typeface="ＤＦＰ太丸ゴシック体"/>
              <a:cs typeface="ＤＦＰ太丸ゴシック体"/>
            </a:endParaRPr>
          </a:p>
        </p:txBody>
      </p:sp>
      <p:sp>
        <p:nvSpPr>
          <p:cNvPr id="16" name="タイトル 15"/>
          <p:cNvSpPr>
            <a:spLocks noGrp="1"/>
          </p:cNvSpPr>
          <p:nvPr>
            <p:ph type="title"/>
          </p:nvPr>
        </p:nvSpPr>
        <p:spPr>
          <a:xfrm>
            <a:off x="0" y="228600"/>
            <a:ext cx="5472113" cy="863377"/>
          </a:xfrm>
        </p:spPr>
        <p:txBody>
          <a:bodyPr>
            <a:normAutofit fontScale="90000"/>
          </a:bodyPr>
          <a:lstStyle/>
          <a:p>
            <a:r>
              <a:rPr lang="ja-JP" altLang="en-US" sz="4000" dirty="0" smtClean="0">
                <a:latin typeface="ＤＦＰ太丸ゴシック体"/>
                <a:ea typeface="ＤＦＰ太丸ゴシック体"/>
                <a:cs typeface="ＤＦＰ太丸ゴシック体"/>
              </a:rPr>
              <a:t>介入</a:t>
            </a:r>
            <a:r>
              <a:rPr lang="en-US" altLang="ja-JP" sz="4000" dirty="0" smtClean="0">
                <a:latin typeface="ＤＦＰ太丸ゴシック体"/>
                <a:ea typeface="ＤＦＰ太丸ゴシック体"/>
                <a:cs typeface="ＤＦＰ太丸ゴシック体"/>
              </a:rPr>
              <a:t>(</a:t>
            </a:r>
            <a:r>
              <a:rPr lang="ja-JP" altLang="en-US" sz="4000" dirty="0" smtClean="0">
                <a:latin typeface="ＤＦＰ太丸ゴシック体"/>
                <a:ea typeface="ＤＦＰ太丸ゴシック体"/>
                <a:cs typeface="ＤＦＰ太丸ゴシック体"/>
              </a:rPr>
              <a:t>標準化プログラム</a:t>
            </a:r>
            <a:r>
              <a:rPr lang="en-US" altLang="ja-JP" sz="4000" dirty="0" smtClean="0">
                <a:latin typeface="ＤＦＰ太丸ゴシック体"/>
                <a:ea typeface="ＤＦＰ太丸ゴシック体"/>
                <a:cs typeface="ＤＦＰ太丸ゴシック体"/>
              </a:rPr>
              <a:t>)</a:t>
            </a:r>
            <a:r>
              <a:rPr lang="en-US" altLang="ja-JP" sz="3200" dirty="0" smtClean="0">
                <a:latin typeface="ＤＦＰ太丸ゴシック体"/>
                <a:ea typeface="ＤＦＰ太丸ゴシック体"/>
                <a:cs typeface="ＤＦＰ太丸ゴシック体"/>
              </a:rPr>
              <a:t/>
            </a:r>
            <a:br>
              <a:rPr lang="en-US" altLang="ja-JP" sz="3200" dirty="0" smtClean="0">
                <a:latin typeface="ＤＦＰ太丸ゴシック体"/>
                <a:ea typeface="ＤＦＰ太丸ゴシック体"/>
                <a:cs typeface="ＤＦＰ太丸ゴシック体"/>
              </a:rPr>
            </a:br>
            <a:r>
              <a:rPr lang="ja-JP" altLang="en-US" sz="2000" dirty="0" smtClean="0">
                <a:latin typeface="ＤＦＰ太丸ゴシック体"/>
                <a:ea typeface="ＤＦＰ太丸ゴシック体"/>
                <a:cs typeface="ＤＦＰ太丸ゴシック体"/>
              </a:rPr>
              <a:t>（系統的な医療の質の向上）</a:t>
            </a:r>
            <a:endParaRPr lang="en-US" altLang="ja-JP" sz="2000" dirty="0" smtClean="0">
              <a:latin typeface="ＤＦＰ太丸ゴシック体"/>
              <a:ea typeface="ＤＦＰ太丸ゴシック体"/>
              <a:cs typeface="ＤＦＰ太丸ゴシック体"/>
            </a:endParaRPr>
          </a:p>
        </p:txBody>
      </p:sp>
      <p:sp>
        <p:nvSpPr>
          <p:cNvPr id="59424" name="Text Box 32"/>
          <p:cNvSpPr txBox="1">
            <a:spLocks noChangeArrowheads="1"/>
          </p:cNvSpPr>
          <p:nvPr/>
        </p:nvSpPr>
        <p:spPr bwMode="auto">
          <a:xfrm>
            <a:off x="776288" y="3898900"/>
            <a:ext cx="2500312" cy="338554"/>
          </a:xfrm>
          <a:prstGeom prst="rect">
            <a:avLst/>
          </a:prstGeom>
          <a:noFill/>
          <a:ln w="9525">
            <a:noFill/>
            <a:miter lim="800000"/>
            <a:headEnd/>
            <a:tailEnd/>
          </a:ln>
          <a:effectLst/>
        </p:spPr>
        <p:txBody>
          <a:bodyPr wrap="square">
            <a:spAutoFit/>
          </a:bodyPr>
          <a:lstStyle/>
          <a:p>
            <a:pPr>
              <a:spcBef>
                <a:spcPct val="50000"/>
              </a:spcBef>
            </a:pPr>
            <a:r>
              <a:rPr lang="ja-JP" altLang="en-US" sz="1600" dirty="0">
                <a:latin typeface="ＤＦＰ太丸ゴシック体"/>
                <a:ea typeface="ＤＦＰ太丸ゴシック体"/>
                <a:cs typeface="ＤＦＰ太丸ゴシック体"/>
              </a:rPr>
              <a:t>（診療・資源・組織）</a:t>
            </a:r>
          </a:p>
        </p:txBody>
      </p:sp>
      <p:sp>
        <p:nvSpPr>
          <p:cNvPr id="21" name="正方形/長方形 20"/>
          <p:cNvSpPr/>
          <p:nvPr/>
        </p:nvSpPr>
        <p:spPr>
          <a:xfrm>
            <a:off x="228600" y="5943600"/>
            <a:ext cx="9448800" cy="830997"/>
          </a:xfrm>
          <a:prstGeom prst="rect">
            <a:avLst/>
          </a:prstGeom>
          <a:solidFill>
            <a:srgbClr val="FFFF00"/>
          </a:solidFill>
          <a:ln>
            <a:solidFill>
              <a:srgbClr val="000000"/>
            </a:solidFill>
          </a:ln>
        </p:spPr>
        <p:txBody>
          <a:bodyPr wrap="square">
            <a:spAutoFit/>
          </a:bodyPr>
          <a:lstStyle/>
          <a:p>
            <a:r>
              <a:rPr lang="ja-JP" altLang="en-US" sz="2400" b="1" dirty="0" smtClean="0">
                <a:latin typeface="ＤＦＰ太丸ゴシック体"/>
                <a:ea typeface="ＤＦＰ太丸ゴシック体"/>
                <a:cs typeface="ＤＦＰ太丸ゴシック体"/>
              </a:rPr>
              <a:t>周産期医療の人材育成と相互学習による自主的行動計画策定と実行を核とした組織変革介入の社会実験？</a:t>
            </a:r>
            <a:endParaRPr lang="ja-JP" altLang="en-US" sz="24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図 10" descr="スライド05.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b="1" dirty="0" smtClean="0">
                <a:ln w="11430"/>
                <a:solidFill>
                  <a:srgbClr val="000090"/>
                </a:solidFill>
                <a:latin typeface="ＤＦＰ太丸ゴシック体"/>
                <a:ea typeface="ＤＦＰ太丸ゴシック体"/>
                <a:cs typeface="ＤＦＰ太丸ゴシック体"/>
              </a:rPr>
              <a:t>(1)</a:t>
            </a:r>
            <a:r>
              <a:rPr lang="ja-JP" altLang="en-US" b="1" dirty="0" smtClean="0">
                <a:ln w="11430"/>
                <a:solidFill>
                  <a:srgbClr val="000090"/>
                </a:solidFill>
                <a:latin typeface="ＤＦＰ太丸ゴシック体"/>
                <a:ea typeface="ＤＦＰ太丸ゴシック体"/>
                <a:cs typeface="ＤＦＰ太丸ゴシック体"/>
              </a:rPr>
              <a:t>施設プロファイル作成</a:t>
            </a:r>
            <a:endParaRPr lang="ja-JP" altLang="en-US" b="1" dirty="0">
              <a:ln w="11430"/>
              <a:solidFill>
                <a:srgbClr val="000090"/>
              </a:solidFill>
              <a:latin typeface="ＤＦＰ太丸ゴシック体"/>
              <a:ea typeface="ＤＦＰ太丸ゴシック体"/>
              <a:cs typeface="ＤＦＰ太丸ゴシック体"/>
            </a:endParaRPr>
          </a:p>
        </p:txBody>
      </p:sp>
      <p:sp>
        <p:nvSpPr>
          <p:cNvPr id="9" name="正方形/長方形 8"/>
          <p:cNvSpPr/>
          <p:nvPr/>
        </p:nvSpPr>
        <p:spPr>
          <a:xfrm>
            <a:off x="0" y="1447800"/>
            <a:ext cx="9906000" cy="2923877"/>
          </a:xfrm>
          <a:prstGeom prst="rect">
            <a:avLst/>
          </a:prstGeom>
        </p:spPr>
        <p:txBody>
          <a:bodyPr wrap="square">
            <a:spAutoFit/>
          </a:bodyPr>
          <a:lstStyle/>
          <a:p>
            <a:pPr>
              <a:spcAft>
                <a:spcPts val="600"/>
              </a:spcAft>
            </a:pPr>
            <a:r>
              <a:rPr lang="ja-JP" altLang="en-US" sz="2800" dirty="0" smtClean="0">
                <a:latin typeface="ＤＦＰ太丸ゴシック体"/>
                <a:ea typeface="ＤＦＰ太丸ゴシック体"/>
                <a:cs typeface="ＤＦＰ太丸ゴシック体"/>
              </a:rPr>
              <a:t>診療内容および治療成績の施設間差の是正のために、 </a:t>
            </a:r>
            <a:endParaRPr lang="en-US" altLang="ja-JP" sz="2800" dirty="0" smtClean="0">
              <a:latin typeface="ＤＦＰ太丸ゴシック体"/>
              <a:ea typeface="ＤＦＰ太丸ゴシック体"/>
              <a:cs typeface="ＤＦＰ太丸ゴシック体"/>
            </a:endParaRPr>
          </a:p>
          <a:p>
            <a:pPr>
              <a:spcAft>
                <a:spcPts val="600"/>
              </a:spcAft>
            </a:pPr>
            <a:r>
              <a:rPr lang="en-US" altLang="ja-JP" sz="3600" dirty="0" smtClean="0">
                <a:latin typeface="ＤＦＰ太丸ゴシック体"/>
                <a:ea typeface="ＤＦＰ太丸ゴシック体"/>
                <a:cs typeface="ＤＦＰ太丸ゴシック体"/>
              </a:rPr>
              <a:t>	①</a:t>
            </a:r>
            <a:r>
              <a:rPr lang="ja-JP" altLang="en-US" sz="3600" dirty="0" smtClean="0">
                <a:solidFill>
                  <a:srgbClr val="FF0000"/>
                </a:solidFill>
                <a:latin typeface="ＤＦＰ太丸ゴシック体"/>
                <a:ea typeface="ＤＦＰ太丸ゴシック体"/>
                <a:cs typeface="ＤＦＰ太丸ゴシック体"/>
              </a:rPr>
              <a:t>診療内容の分析</a:t>
            </a:r>
            <a:endParaRPr lang="en-US" altLang="ja-JP" sz="3600" dirty="0" smtClean="0">
              <a:solidFill>
                <a:srgbClr val="FF0000"/>
              </a:solidFill>
              <a:latin typeface="ＤＦＰ太丸ゴシック体"/>
              <a:ea typeface="ＤＦＰ太丸ゴシック体"/>
              <a:cs typeface="ＤＦＰ太丸ゴシック体"/>
            </a:endParaRPr>
          </a:p>
          <a:p>
            <a:pPr>
              <a:spcAft>
                <a:spcPts val="600"/>
              </a:spcAft>
            </a:pPr>
            <a:r>
              <a:rPr lang="en-US" altLang="ja-JP" sz="3600" dirty="0" smtClean="0">
                <a:latin typeface="ＤＦＰ太丸ゴシック体"/>
                <a:ea typeface="ＤＦＰ太丸ゴシック体"/>
                <a:cs typeface="ＤＦＰ太丸ゴシック体"/>
              </a:rPr>
              <a:t>			</a:t>
            </a:r>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既存のデータベースによる解析</a:t>
            </a:r>
            <a:r>
              <a:rPr lang="en-US" altLang="ja-JP" sz="2800" dirty="0" smtClean="0">
                <a:latin typeface="ＤＦＰ太丸ゴシック体"/>
                <a:ea typeface="ＤＦＰ太丸ゴシック体"/>
                <a:cs typeface="ＤＦＰ太丸ゴシック体"/>
              </a:rPr>
              <a:t>)</a:t>
            </a:r>
          </a:p>
          <a:p>
            <a:pPr>
              <a:spcAft>
                <a:spcPts val="600"/>
              </a:spcAft>
            </a:pPr>
            <a:r>
              <a:rPr lang="en-US" altLang="ja-JP" sz="3600" dirty="0" smtClean="0">
                <a:latin typeface="ＤＦＰ太丸ゴシック体"/>
                <a:ea typeface="ＤＦＰ太丸ゴシック体"/>
                <a:cs typeface="ＤＦＰ太丸ゴシック体"/>
              </a:rPr>
              <a:t>	②</a:t>
            </a:r>
            <a:r>
              <a:rPr lang="ja-JP" altLang="en-US" sz="3600" dirty="0" smtClean="0">
                <a:solidFill>
                  <a:srgbClr val="FF0000"/>
                </a:solidFill>
                <a:latin typeface="ＤＦＰ太丸ゴシック体"/>
                <a:ea typeface="ＤＦＰ太丸ゴシック体"/>
                <a:cs typeface="ＤＦＰ太丸ゴシック体"/>
              </a:rPr>
              <a:t>医療組織体制の分析</a:t>
            </a:r>
            <a:endParaRPr lang="en-US" altLang="ja-JP" sz="3600" dirty="0" smtClean="0">
              <a:solidFill>
                <a:srgbClr val="FF0000"/>
              </a:solidFill>
              <a:latin typeface="ＤＦＰ太丸ゴシック体"/>
              <a:ea typeface="ＤＦＰ太丸ゴシック体"/>
              <a:cs typeface="ＤＦＰ太丸ゴシック体"/>
            </a:endParaRPr>
          </a:p>
          <a:p>
            <a:pPr>
              <a:spcAft>
                <a:spcPts val="600"/>
              </a:spcAft>
            </a:pPr>
            <a:r>
              <a:rPr lang="en-US" altLang="ja-JP" sz="2800" dirty="0" smtClean="0">
                <a:latin typeface="ＤＦＰ太丸ゴシック体"/>
                <a:ea typeface="ＤＦＰ太丸ゴシック体"/>
                <a:cs typeface="ＤＦＰ太丸ゴシック体"/>
              </a:rPr>
              <a:t>			(</a:t>
            </a:r>
            <a:r>
              <a:rPr lang="ja-JP" altLang="en-US" sz="2800" dirty="0" smtClean="0">
                <a:latin typeface="ＤＦＰ太丸ゴシック体"/>
                <a:ea typeface="ＤＦＰ太丸ゴシック体"/>
                <a:cs typeface="ＤＦＰ太丸ゴシック体"/>
              </a:rPr>
              <a:t>組織行動変容の専門家による施設訪問調査</a:t>
            </a:r>
            <a:r>
              <a:rPr lang="en-US" altLang="ja-JP" sz="2800" dirty="0" smtClean="0">
                <a:latin typeface="ＤＦＰ太丸ゴシック体"/>
                <a:ea typeface="ＤＦＰ太丸ゴシック体"/>
                <a:cs typeface="ＤＦＰ太丸ゴシック体"/>
              </a:rPr>
              <a:t>)</a:t>
            </a:r>
          </a:p>
        </p:txBody>
      </p:sp>
      <p:sp>
        <p:nvSpPr>
          <p:cNvPr id="7" name="正方形/長方形 6"/>
          <p:cNvSpPr/>
          <p:nvPr/>
        </p:nvSpPr>
        <p:spPr>
          <a:xfrm>
            <a:off x="609600" y="5334000"/>
            <a:ext cx="8915400" cy="707886"/>
          </a:xfrm>
          <a:prstGeom prst="rect">
            <a:avLst/>
          </a:prstGeom>
          <a:solidFill>
            <a:srgbClr val="FFFF00"/>
          </a:solidFill>
          <a:ln>
            <a:solidFill>
              <a:schemeClr val="tx1"/>
            </a:solidFill>
          </a:ln>
        </p:spPr>
        <p:txBody>
          <a:bodyPr wrap="square">
            <a:spAutoFit/>
          </a:bodyPr>
          <a:lstStyle/>
          <a:p>
            <a:r>
              <a:rPr lang="ja-JP" altLang="en-US" sz="4000" dirty="0" smtClean="0">
                <a:latin typeface="ＤＦＰ太丸ゴシック体"/>
                <a:ea typeface="ＤＦＰ太丸ゴシック体"/>
                <a:cs typeface="ＤＦＰ太丸ゴシック体"/>
              </a:rPr>
              <a:t>施設毎の</a:t>
            </a:r>
            <a:r>
              <a:rPr lang="en-US" altLang="ja-JP" sz="4000" dirty="0" smtClean="0">
                <a:latin typeface="ＤＦＰ太丸ゴシック体"/>
                <a:ea typeface="ＤＦＰ太丸ゴシック体"/>
                <a:cs typeface="ＤＦＰ太丸ゴシック体"/>
              </a:rPr>
              <a:t>&lt;</a:t>
            </a:r>
            <a:r>
              <a:rPr lang="ja-JP" altLang="en-US" sz="4000" dirty="0" smtClean="0">
                <a:solidFill>
                  <a:srgbClr val="FF0000"/>
                </a:solidFill>
                <a:latin typeface="ＤＦＰ太丸ゴシック体"/>
                <a:ea typeface="ＤＦＰ太丸ゴシック体"/>
                <a:cs typeface="ＤＦＰ太丸ゴシック体"/>
              </a:rPr>
              <a:t>強み</a:t>
            </a:r>
            <a:r>
              <a:rPr lang="en-US" altLang="ja-JP" sz="4000" dirty="0" smtClean="0">
                <a:latin typeface="ＤＦＰ太丸ゴシック体"/>
                <a:ea typeface="ＤＦＰ太丸ゴシック体"/>
                <a:cs typeface="ＤＦＰ太丸ゴシック体"/>
              </a:rPr>
              <a:t>&gt;</a:t>
            </a:r>
            <a:r>
              <a:rPr lang="ja-JP" altLang="en-US" sz="4000" dirty="0" smtClean="0">
                <a:latin typeface="ＤＦＰ太丸ゴシック体"/>
                <a:ea typeface="ＤＦＰ太丸ゴシック体"/>
                <a:cs typeface="ＤＦＰ太丸ゴシック体"/>
              </a:rPr>
              <a:t>と</a:t>
            </a:r>
            <a:r>
              <a:rPr lang="en-US" altLang="ja-JP" sz="4000" dirty="0" smtClean="0">
                <a:latin typeface="ＤＦＰ太丸ゴシック体"/>
                <a:ea typeface="ＤＦＰ太丸ゴシック体"/>
                <a:cs typeface="ＤＦＰ太丸ゴシック体"/>
              </a:rPr>
              <a:t>&lt;</a:t>
            </a:r>
            <a:r>
              <a:rPr lang="ja-JP" altLang="en-US" sz="4000" dirty="0" smtClean="0">
                <a:solidFill>
                  <a:srgbClr val="FF0000"/>
                </a:solidFill>
                <a:latin typeface="ＤＦＰ太丸ゴシック体"/>
                <a:ea typeface="ＤＦＰ太丸ゴシック体"/>
                <a:cs typeface="ＤＦＰ太丸ゴシック体"/>
              </a:rPr>
              <a:t>弱み</a:t>
            </a:r>
            <a:r>
              <a:rPr lang="en-US" altLang="ja-JP" sz="4000" dirty="0" smtClean="0">
                <a:latin typeface="ＤＦＰ太丸ゴシック体"/>
                <a:ea typeface="ＤＦＰ太丸ゴシック体"/>
                <a:cs typeface="ＤＦＰ太丸ゴシック体"/>
              </a:rPr>
              <a:t>&gt;</a:t>
            </a:r>
            <a:r>
              <a:rPr lang="ja-JP" altLang="en-US" sz="4000" dirty="0" smtClean="0">
                <a:latin typeface="ＤＦＰ太丸ゴシック体"/>
                <a:ea typeface="ＤＦＰ太丸ゴシック体"/>
                <a:cs typeface="ＤＦＰ太丸ゴシック体"/>
              </a:rPr>
              <a:t>を分析する。</a:t>
            </a:r>
            <a:endParaRPr lang="en-US" altLang="ja-JP" sz="4000" dirty="0" smtClean="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4800"/>
            <a:ext cx="94488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(2)</a:t>
            </a:r>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施設ワークショップ開催</a:t>
            </a:r>
            <a:r>
              <a:rPr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a:t>
            </a:r>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１日間</a:t>
            </a:r>
            <a:r>
              <a:rPr lang="en-US" altLang="ja-JP"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a:t>
            </a:r>
            <a:endParaRPr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graphicFrame>
        <p:nvGraphicFramePr>
          <p:cNvPr id="212994" name="Object 2"/>
          <p:cNvGraphicFramePr>
            <a:graphicFrameLocks noChangeAspect="1"/>
          </p:cNvGraphicFramePr>
          <p:nvPr/>
        </p:nvGraphicFramePr>
        <p:xfrm>
          <a:off x="0" y="1447800"/>
          <a:ext cx="9906000" cy="4114800"/>
        </p:xfrm>
        <a:graphic>
          <a:graphicData uri="http://schemas.openxmlformats.org/presentationml/2006/ole">
            <p:oleObj spid="_x0000_s212994" name="Word 文書" r:id="rId3" imgW="5765800" imgH="2413000" progId="Word.Document.12">
              <p:link updateAutomatic="1"/>
            </p:oleObj>
          </a:graphicData>
        </a:graphic>
      </p:graphicFrame>
      <p:sp>
        <p:nvSpPr>
          <p:cNvPr id="7" name="正方形/長方形 6"/>
          <p:cNvSpPr/>
          <p:nvPr/>
        </p:nvSpPr>
        <p:spPr>
          <a:xfrm>
            <a:off x="152400" y="5675293"/>
            <a:ext cx="9448800" cy="954107"/>
          </a:xfrm>
          <a:prstGeom prst="rect">
            <a:avLst/>
          </a:prstGeom>
          <a:solidFill>
            <a:srgbClr val="FFFF00"/>
          </a:solidFill>
          <a:ln>
            <a:solidFill>
              <a:schemeClr val="tx1"/>
            </a:solidFill>
          </a:ln>
        </p:spPr>
        <p:txBody>
          <a:bodyPr wrap="square">
            <a:spAutoFit/>
          </a:bodyPr>
          <a:lstStyle/>
          <a:p>
            <a:r>
              <a:rPr lang="ja-JP" altLang="en-US" sz="2800" dirty="0" smtClean="0">
                <a:solidFill>
                  <a:srgbClr val="FF0000"/>
                </a:solidFill>
                <a:latin typeface="ＤＦＰ太丸ゴシック体"/>
                <a:ea typeface="ＤＦＰ太丸ゴシック体"/>
                <a:cs typeface="ＤＦＰ太丸ゴシック体"/>
              </a:rPr>
              <a:t>当日勤務のない</a:t>
            </a:r>
            <a:endParaRPr lang="en-US" altLang="ja-JP" sz="2800" dirty="0" smtClean="0">
              <a:solidFill>
                <a:srgbClr val="FF0000"/>
              </a:solidFill>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新生児科・産科・看護師の</a:t>
            </a:r>
            <a:r>
              <a:rPr lang="en-US" altLang="ja-JP" sz="2800" dirty="0" smtClean="0">
                <a:solidFill>
                  <a:srgbClr val="FF0000"/>
                </a:solidFill>
                <a:latin typeface="ＤＦＰ太丸ゴシック体"/>
                <a:ea typeface="ＤＦＰ太丸ゴシック体"/>
                <a:cs typeface="ＤＦＰ太丸ゴシック体"/>
              </a:rPr>
              <a:t>7</a:t>
            </a:r>
            <a:r>
              <a:rPr lang="ja-JP" altLang="en-US" sz="2800" dirty="0" smtClean="0">
                <a:solidFill>
                  <a:srgbClr val="FF0000"/>
                </a:solidFill>
                <a:latin typeface="ＤＦＰ太丸ゴシック体"/>
                <a:ea typeface="ＤＦＰ太丸ゴシック体"/>
                <a:cs typeface="ＤＦＰ太丸ゴシック体"/>
              </a:rPr>
              <a:t>割以上</a:t>
            </a:r>
            <a:r>
              <a:rPr lang="ja-JP" altLang="en-US" sz="2800" dirty="0" smtClean="0">
                <a:latin typeface="ＤＦＰ太丸ゴシック体"/>
                <a:ea typeface="ＤＦＰ太丸ゴシック体"/>
                <a:cs typeface="ＤＦＰ太丸ゴシック体"/>
              </a:rPr>
              <a:t>の参加で</a:t>
            </a:r>
            <a:r>
              <a:rPr lang="ja-JP" altLang="en-US" sz="2800" dirty="0" smtClean="0">
                <a:solidFill>
                  <a:srgbClr val="FF0000"/>
                </a:solidFill>
                <a:latin typeface="ＤＦＰ太丸ゴシック体"/>
                <a:ea typeface="ＤＦＰ太丸ゴシック体"/>
                <a:cs typeface="ＤＦＰ太丸ゴシック体"/>
              </a:rPr>
              <a:t>１日</a:t>
            </a:r>
            <a:r>
              <a:rPr lang="ja-JP" altLang="en-US" sz="2800" dirty="0" smtClean="0">
                <a:latin typeface="ＤＦＰ太丸ゴシック体"/>
                <a:ea typeface="ＤＦＰ太丸ゴシック体"/>
                <a:cs typeface="ＤＦＰ太丸ゴシック体"/>
              </a:rPr>
              <a:t>で開催</a:t>
            </a:r>
            <a:endParaRPr lang="ja-JP" altLang="en-US" sz="28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ワークショップ前半：診療内容の分析</a:t>
            </a:r>
            <a:endParaRPr lang="ja-JP" altLang="en-US" b="1" dirty="0">
              <a:ln w="11430"/>
              <a:solidFill>
                <a:srgbClr val="000090"/>
              </a:solidFill>
              <a:latin typeface="ＤＦＰ太丸ゴシック体"/>
              <a:ea typeface="ＤＦＰ太丸ゴシック体"/>
              <a:cs typeface="ＤＦＰ太丸ゴシック体"/>
            </a:endParaRPr>
          </a:p>
        </p:txBody>
      </p:sp>
      <p:sp>
        <p:nvSpPr>
          <p:cNvPr id="6" name="TextBox 5"/>
          <p:cNvSpPr txBox="1"/>
          <p:nvPr/>
        </p:nvSpPr>
        <p:spPr>
          <a:xfrm>
            <a:off x="751959" y="1447800"/>
            <a:ext cx="8392041" cy="3816429"/>
          </a:xfrm>
          <a:prstGeom prst="rect">
            <a:avLst/>
          </a:prstGeom>
          <a:noFill/>
        </p:spPr>
        <p:txBody>
          <a:bodyPr wrap="none" rtlCol="0">
            <a:spAutoFit/>
          </a:bodyPr>
          <a:lstStyle/>
          <a:p>
            <a:pPr>
              <a:spcAft>
                <a:spcPts val="1200"/>
              </a:spcAft>
            </a:pPr>
            <a:r>
              <a:rPr lang="en-US" altLang="ja-JP" sz="3200" dirty="0" smtClean="0">
                <a:latin typeface="ＤＦＰ太丸ゴシック体"/>
                <a:ea typeface="ＤＦＰ太丸ゴシック体"/>
                <a:cs typeface="ＤＦＰ太丸ゴシック体"/>
              </a:rPr>
              <a:t>①</a:t>
            </a:r>
            <a:r>
              <a:rPr lang="ja-JP" altLang="en-US" sz="3200" dirty="0" smtClean="0">
                <a:latin typeface="ＤＦＰ太丸ゴシック体"/>
                <a:ea typeface="ＤＦＰ太丸ゴシック体"/>
                <a:cs typeface="ＤＦＰ太丸ゴシック体"/>
              </a:rPr>
              <a:t>切迫早産産科管理</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②</a:t>
            </a:r>
            <a:r>
              <a:rPr lang="ja-JP" altLang="en-US" sz="3200" dirty="0" smtClean="0">
                <a:latin typeface="ＤＦＰ太丸ゴシック体"/>
                <a:ea typeface="ＤＦＰ太丸ゴシック体"/>
                <a:cs typeface="ＤＦＰ太丸ゴシック体"/>
              </a:rPr>
              <a:t>新生児蘇生法</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③</a:t>
            </a:r>
            <a:r>
              <a:rPr lang="ja-JP" altLang="en-US" sz="3200" dirty="0" smtClean="0">
                <a:latin typeface="ＤＦＰ太丸ゴシック体"/>
                <a:ea typeface="ＤＦＰ太丸ゴシック体"/>
                <a:cs typeface="ＤＦＰ太丸ゴシック体"/>
              </a:rPr>
              <a:t>呼吸管理と新生児慢性肺疾患の予防と治療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④</a:t>
            </a:r>
            <a:r>
              <a:rPr lang="ja-JP" altLang="en-US" sz="3200" dirty="0" smtClean="0">
                <a:latin typeface="ＤＦＰ太丸ゴシック体"/>
                <a:ea typeface="ＤＦＰ太丸ゴシック体"/>
                <a:cs typeface="ＤＦＰ太丸ゴシック体"/>
              </a:rPr>
              <a:t>未熟児動脈管開存症の予防と治療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⑤</a:t>
            </a:r>
            <a:r>
              <a:rPr lang="ja-JP" altLang="en-US" sz="3200" dirty="0" smtClean="0">
                <a:latin typeface="ＤＦＰ太丸ゴシック体"/>
                <a:ea typeface="ＤＦＰ太丸ゴシック体"/>
                <a:cs typeface="ＤＦＰ太丸ゴシック体"/>
              </a:rPr>
              <a:t>新生児感染症の予防と治療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⑥</a:t>
            </a:r>
            <a:r>
              <a:rPr lang="ja-JP" altLang="en-US" sz="3200" dirty="0" smtClean="0">
                <a:latin typeface="ＤＦＰ太丸ゴシック体"/>
                <a:ea typeface="ＤＦＰ太丸ゴシック体"/>
                <a:cs typeface="ＤＦＰ太丸ゴシック体"/>
              </a:rPr>
              <a:t>経腸栄養および中心静脈栄養法 </a:t>
            </a:r>
            <a:endParaRPr kumimoji="1" lang="ja-JP" altLang="en-US" sz="3200" dirty="0">
              <a:latin typeface="ＤＦＰ太丸ゴシック体"/>
              <a:ea typeface="ＤＦＰ太丸ゴシック体"/>
              <a:cs typeface="ＤＦＰ太丸ゴシック体"/>
            </a:endParaRPr>
          </a:p>
        </p:txBody>
      </p:sp>
      <p:sp>
        <p:nvSpPr>
          <p:cNvPr id="7" name="正方形/長方形 6"/>
          <p:cNvSpPr/>
          <p:nvPr/>
        </p:nvSpPr>
        <p:spPr>
          <a:xfrm>
            <a:off x="381000" y="5562600"/>
            <a:ext cx="8991600" cy="1200328"/>
          </a:xfrm>
          <a:prstGeom prst="rect">
            <a:avLst/>
          </a:prstGeom>
          <a:solidFill>
            <a:srgbClr val="FFFF00"/>
          </a:solidFill>
          <a:ln>
            <a:solidFill>
              <a:srgbClr val="000000"/>
            </a:solidFill>
          </a:ln>
        </p:spPr>
        <p:txBody>
          <a:bodyPr wrap="square">
            <a:spAutoFit/>
          </a:bodyPr>
          <a:lstStyle/>
          <a:p>
            <a:r>
              <a:rPr lang="ja-JP" altLang="en-US" sz="2400" dirty="0" smtClean="0">
                <a:latin typeface="ＤＦＰ太丸ゴシック体"/>
                <a:ea typeface="ＤＦＰ太丸ゴシック体"/>
                <a:cs typeface="ＤＦＰ太丸ゴシック体"/>
              </a:rPr>
              <a:t>データベースによるベンチマーク手法から各施設で苦手診療と</a:t>
            </a:r>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分析される２項目について専門家がワークショップ開催</a:t>
            </a:r>
            <a:endParaRPr lang="en-US" altLang="ja-JP" sz="2400" dirty="0" smtClean="0">
              <a:latin typeface="ＤＦＰ太丸ゴシック体"/>
              <a:ea typeface="ＤＦＰ太丸ゴシック体"/>
              <a:cs typeface="ＤＦＰ太丸ゴシック体"/>
            </a:endParaRPr>
          </a:p>
          <a:p>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施設毎で選定される診療内容は異なる</a:t>
            </a:r>
            <a:r>
              <a:rPr lang="en-US" altLang="ja-JP" sz="2400" dirty="0" smtClean="0">
                <a:latin typeface="ＤＦＰ太丸ゴシック体"/>
                <a:ea typeface="ＤＦＰ太丸ゴシック体"/>
                <a:cs typeface="ＤＦＰ太丸ゴシック体"/>
              </a:rPr>
              <a:t>)</a:t>
            </a:r>
          </a:p>
          <a:p>
            <a:endParaRPr lang="ja-JP" altLang="en-US" sz="24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4130"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219200" y="457200"/>
            <a:ext cx="7467600" cy="5600700"/>
          </a:xfrm>
          <a:prstGeom prst="rect">
            <a:avLst/>
          </a:prstGeom>
          <a:noFill/>
          <a:ln w="9525">
            <a:noFill/>
            <a:miter lim="800000"/>
            <a:headEnd/>
            <a:tailEnd/>
          </a:ln>
          <a:effectLst/>
        </p:spPr>
      </p:pic>
      <p:sp>
        <p:nvSpPr>
          <p:cNvPr id="5" name="タイトル 1"/>
          <p:cNvSpPr txBox="1">
            <a:spLocks/>
          </p:cNvSpPr>
          <p:nvPr/>
        </p:nvSpPr>
        <p:spPr>
          <a:xfrm>
            <a:off x="304800" y="-152400"/>
            <a:ext cx="9448800" cy="1143000"/>
          </a:xfrm>
          <a:prstGeom prst="rect">
            <a:avLst/>
          </a:prstGeom>
        </p:spPr>
        <p:txBody>
          <a:bodyPr vert="horz" lIns="91440" tIns="45720" rIns="91440" bIns="45720" rtlCol="0"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w="11430"/>
                <a:solidFill>
                  <a:srgbClr val="000090"/>
                </a:solidFill>
                <a:effectLst/>
                <a:uLnTx/>
                <a:uFillTx/>
                <a:latin typeface="ＤＦＰ太丸ゴシック体"/>
                <a:ea typeface="ＤＦＰ太丸ゴシック体"/>
                <a:cs typeface="ＤＦＰ太丸ゴシック体"/>
              </a:rPr>
              <a:t>ワークショップ後半：医療体制の</a:t>
            </a:r>
            <a:r>
              <a:rPr kumimoji="1" lang="ja-JP" altLang="en-US" sz="4400" b="1" i="0" u="none" strike="noStrike" kern="1200" cap="none" spc="0" normalizeH="0" baseline="0" noProof="0" dirty="0" smtClean="0">
                <a:ln w="11430"/>
                <a:solidFill>
                  <a:srgbClr val="000090"/>
                </a:solidFill>
                <a:effectLst/>
                <a:uLnTx/>
                <a:uFillTx/>
                <a:latin typeface="ＤＦＰ太丸ゴシック体"/>
                <a:ea typeface="ＤＦＰ太丸ゴシック体"/>
                <a:cs typeface="ＤＦＰ太丸ゴシック体"/>
              </a:rPr>
              <a:t>分析</a:t>
            </a:r>
            <a:endParaRPr kumimoji="1" lang="ja-JP" altLang="en-US" sz="4400" b="1" i="0" u="none" strike="noStrike" kern="1200" cap="none" spc="0" normalizeH="0" baseline="0" noProof="0" dirty="0">
              <a:ln w="11430"/>
              <a:solidFill>
                <a:srgbClr val="000090"/>
              </a:solidFill>
              <a:effectLst/>
              <a:uLnTx/>
              <a:uFillTx/>
              <a:latin typeface="ＤＦＰ太丸ゴシック体"/>
              <a:ea typeface="ＤＦＰ太丸ゴシック体"/>
              <a:cs typeface="ＤＦＰ太丸ゴシック体"/>
            </a:endParaRPr>
          </a:p>
        </p:txBody>
      </p:sp>
      <p:sp>
        <p:nvSpPr>
          <p:cNvPr id="7" name="正方形/長方形 6"/>
          <p:cNvSpPr/>
          <p:nvPr/>
        </p:nvSpPr>
        <p:spPr>
          <a:xfrm>
            <a:off x="533400" y="5903893"/>
            <a:ext cx="8991600" cy="830997"/>
          </a:xfrm>
          <a:prstGeom prst="rect">
            <a:avLst/>
          </a:prstGeom>
          <a:solidFill>
            <a:srgbClr val="FFFF00"/>
          </a:solidFill>
          <a:ln>
            <a:solidFill>
              <a:schemeClr val="tx1"/>
            </a:solidFill>
          </a:ln>
        </p:spPr>
        <p:txBody>
          <a:bodyPr wrap="square">
            <a:spAutoFit/>
          </a:bodyPr>
          <a:lstStyle/>
          <a:p>
            <a:r>
              <a:rPr lang="ja-JP" altLang="en-US" sz="2400" b="1" dirty="0" smtClean="0">
                <a:latin typeface="ＤＦＰ太丸ゴシック体"/>
                <a:ea typeface="ＤＦＰ太丸ゴシック体"/>
                <a:cs typeface="ＤＦＰ太丸ゴシック体"/>
              </a:rPr>
              <a:t>行動変容の専門家に事前</a:t>
            </a:r>
            <a:r>
              <a:rPr lang="ja-JP" altLang="en-US" sz="2400" b="1" dirty="0" smtClean="0">
                <a:latin typeface="ＤＦＰ太丸ゴシック体"/>
                <a:ea typeface="ＤＦＰ太丸ゴシック体"/>
                <a:cs typeface="ＤＦＰ太丸ゴシック体"/>
              </a:rPr>
              <a:t>に</a:t>
            </a:r>
            <a:r>
              <a:rPr lang="ja-JP" altLang="en-US" sz="2400" b="1" dirty="0" smtClean="0">
                <a:latin typeface="ＤＦＰ太丸ゴシック体"/>
                <a:ea typeface="ＤＦＰ太丸ゴシック体"/>
                <a:cs typeface="ＤＦＰ太丸ゴシック体"/>
              </a:rPr>
              <a:t>施設訪問の上、</a:t>
            </a:r>
            <a:r>
              <a:rPr lang="ja-JP" altLang="en-US" sz="2400" b="1" dirty="0" smtClean="0">
                <a:latin typeface="ＤＦＰ太丸ゴシック体"/>
                <a:ea typeface="ＤＦＰ太丸ゴシック体"/>
                <a:cs typeface="ＤＦＰ太丸ゴシック体"/>
              </a:rPr>
              <a:t>分析</a:t>
            </a:r>
            <a:r>
              <a:rPr lang="ja-JP" altLang="en-US" sz="2400" b="1" dirty="0" smtClean="0">
                <a:latin typeface="ＤＦＰ太丸ゴシック体"/>
                <a:ea typeface="ＤＦＰ太丸ゴシック体"/>
                <a:cs typeface="ＤＦＰ太丸ゴシック体"/>
              </a:rPr>
              <a:t>してもらう予定。</a:t>
            </a:r>
            <a:endParaRPr lang="en-US" altLang="ja-JP" sz="2400" b="1" dirty="0" smtClean="0">
              <a:latin typeface="ＤＦＰ太丸ゴシック体"/>
              <a:ea typeface="ＤＦＰ太丸ゴシック体"/>
              <a:cs typeface="ＤＦＰ太丸ゴシック体"/>
            </a:endParaRPr>
          </a:p>
          <a:p>
            <a:r>
              <a:rPr lang="en-US" altLang="ja-JP" sz="2400" b="1" dirty="0" smtClean="0">
                <a:latin typeface="ＤＦＰ太丸ゴシック体"/>
                <a:ea typeface="ＤＦＰ太丸ゴシック体"/>
                <a:cs typeface="ＤＦＰ太丸ゴシック体"/>
              </a:rPr>
              <a:t>&lt;</a:t>
            </a:r>
            <a:r>
              <a:rPr lang="ja-JP" altLang="en-US" sz="2400" b="1" dirty="0" smtClean="0">
                <a:latin typeface="ＤＦＰ太丸ゴシック体"/>
                <a:ea typeface="ＤＦＰ太丸ゴシック体"/>
                <a:cs typeface="ＤＦＰ太丸ゴシック体"/>
              </a:rPr>
              <a:t>組織としての困っていること集、その対応策集を作れる？＞</a:t>
            </a:r>
            <a:endParaRPr lang="en-US" altLang="ja-JP" sz="2400" dirty="0" smtClean="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5154"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33400" y="762000"/>
            <a:ext cx="9067800" cy="4953000"/>
          </a:xfrm>
          <a:prstGeom prst="rect">
            <a:avLst/>
          </a:prstGeom>
          <a:noFill/>
          <a:ln w="9525">
            <a:noFill/>
            <a:miter lim="800000"/>
            <a:headEnd/>
            <a:tailEnd/>
          </a:ln>
          <a:effectLst/>
        </p:spPr>
      </p:pic>
      <p:sp>
        <p:nvSpPr>
          <p:cNvPr id="2" name="タイトル 1"/>
          <p:cNvSpPr>
            <a:spLocks noGrp="1"/>
          </p:cNvSpPr>
          <p:nvPr>
            <p:ph type="title"/>
          </p:nvPr>
        </p:nvSpPr>
        <p:spPr>
          <a:xfrm>
            <a:off x="457200" y="0"/>
            <a:ext cx="8915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FF"/>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組織マネージメントのワークショップ</a:t>
            </a:r>
            <a:endParaRPr lang="ja-JP" altLang="en-US" b="1" dirty="0">
              <a:ln w="11430"/>
              <a:solidFill>
                <a:srgbClr val="0000FF"/>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6" name="正方形/長方形 5"/>
          <p:cNvSpPr/>
          <p:nvPr/>
        </p:nvSpPr>
        <p:spPr>
          <a:xfrm>
            <a:off x="228600" y="5827693"/>
            <a:ext cx="9525000" cy="954107"/>
          </a:xfrm>
          <a:prstGeom prst="rect">
            <a:avLst/>
          </a:prstGeom>
          <a:solidFill>
            <a:srgbClr val="FFFF00"/>
          </a:solidFill>
          <a:ln>
            <a:solidFill>
              <a:schemeClr val="tx1"/>
            </a:solidFill>
          </a:ln>
        </p:spPr>
        <p:txBody>
          <a:bodyPr wrap="square">
            <a:spAutoFit/>
          </a:bodyPr>
          <a:lstStyle/>
          <a:p>
            <a:r>
              <a:rPr lang="ja-JP" altLang="en-US" sz="2800" dirty="0" smtClean="0">
                <a:latin typeface="ＤＦＰ太丸ゴシック体"/>
                <a:ea typeface="ＤＦＰ太丸ゴシック体"/>
                <a:cs typeface="ＤＦＰ太丸ゴシック体"/>
              </a:rPr>
              <a:t>組織の＜</a:t>
            </a:r>
            <a:r>
              <a:rPr lang="ja-JP" altLang="en-US" sz="2800" dirty="0" smtClean="0">
                <a:solidFill>
                  <a:srgbClr val="FF0000"/>
                </a:solidFill>
                <a:latin typeface="ＤＦＰ太丸ゴシック体"/>
                <a:ea typeface="ＤＦＰ太丸ゴシック体"/>
                <a:cs typeface="ＤＦＰ太丸ゴシック体"/>
              </a:rPr>
              <a:t>強み</a:t>
            </a:r>
            <a:r>
              <a:rPr lang="ja-JP" altLang="en-US" sz="2800" dirty="0" smtClean="0">
                <a:latin typeface="ＤＦＰ太丸ゴシック体"/>
                <a:ea typeface="ＤＦＰ太丸ゴシック体"/>
                <a:cs typeface="ＤＦＰ太丸ゴシック体"/>
              </a:rPr>
              <a:t>＞と＜</a:t>
            </a:r>
            <a:r>
              <a:rPr lang="ja-JP" altLang="en-US" sz="2800" dirty="0" smtClean="0">
                <a:solidFill>
                  <a:srgbClr val="FF0000"/>
                </a:solidFill>
                <a:latin typeface="ＤＦＰ太丸ゴシック体"/>
                <a:ea typeface="ＤＦＰ太丸ゴシック体"/>
                <a:cs typeface="ＤＦＰ太丸ゴシック体"/>
              </a:rPr>
              <a:t>弱み</a:t>
            </a:r>
            <a:r>
              <a:rPr lang="ja-JP" altLang="en-US" sz="2800" dirty="0" smtClean="0">
                <a:latin typeface="ＤＦＰ太丸ゴシック体"/>
                <a:ea typeface="ＤＦＰ太丸ゴシック体"/>
                <a:cs typeface="ＤＦＰ太丸ゴシック体"/>
              </a:rPr>
              <a:t>＞を皆で共有し、他施設の取り組みなどを聞きながら変革を皆で考えるきっかけをつくる。</a:t>
            </a:r>
            <a:endParaRPr lang="en-US" altLang="ja-JP" sz="2800" dirty="0" smtClean="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703" y="274638"/>
            <a:ext cx="9739513"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(3)</a:t>
            </a:r>
            <a:r>
              <a:rPr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施設別改善行動計画策定と導入 </a:t>
            </a:r>
            <a:endParaRPr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9" name="正方形/長方形 8"/>
          <p:cNvSpPr/>
          <p:nvPr/>
        </p:nvSpPr>
        <p:spPr>
          <a:xfrm>
            <a:off x="228600" y="1676400"/>
            <a:ext cx="9601200" cy="3970318"/>
          </a:xfrm>
          <a:prstGeom prst="rect">
            <a:avLst/>
          </a:prstGeom>
        </p:spPr>
        <p:txBody>
          <a:bodyPr wrap="square">
            <a:spAutoFit/>
          </a:bodyPr>
          <a:lstStyle/>
          <a:p>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介入チームの支援を元に施設リーダーを中心に</a:t>
            </a:r>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a:t>
            </a:r>
            <a:r>
              <a:rPr lang="en-US" altLang="ja-JP" sz="2800" dirty="0" smtClean="0">
                <a:latin typeface="ＤＦＰ太丸ゴシック体"/>
                <a:ea typeface="ＤＦＰ太丸ゴシック体"/>
                <a:cs typeface="ＤＦＰ太丸ゴシック体"/>
              </a:rPr>
              <a:t>①</a:t>
            </a:r>
            <a:r>
              <a:rPr lang="ja-JP" altLang="en-US" sz="2800" dirty="0" smtClean="0">
                <a:latin typeface="ＤＦＰ太丸ゴシック体"/>
                <a:ea typeface="ＤＦＰ太丸ゴシック体"/>
                <a:cs typeface="ＤＦＰ太丸ゴシック体"/>
              </a:rPr>
              <a:t>診療内容についての改善行動計画案</a:t>
            </a:r>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a:t>
            </a:r>
            <a:r>
              <a:rPr lang="en-US" altLang="ja-JP" sz="2800" dirty="0" smtClean="0">
                <a:latin typeface="ＤＦＰ太丸ゴシック体"/>
                <a:ea typeface="ＤＦＰ太丸ゴシック体"/>
                <a:cs typeface="ＤＦＰ太丸ゴシック体"/>
              </a:rPr>
              <a:t>②</a:t>
            </a:r>
            <a:r>
              <a:rPr lang="ja-JP" altLang="en-US" sz="2800" dirty="0" smtClean="0">
                <a:latin typeface="ＤＦＰ太丸ゴシック体"/>
                <a:ea typeface="ＤＦＰ太丸ゴシック体"/>
                <a:cs typeface="ＤＦＰ太丸ゴシック体"/>
              </a:rPr>
              <a:t>組織マネージメントについての改善行動計画案　</a:t>
            </a:r>
            <a:endParaRPr lang="en-US" altLang="ja-JP" sz="2800" dirty="0" smtClean="0">
              <a:latin typeface="ＤＦＰ太丸ゴシック体"/>
              <a:ea typeface="ＤＦＰ太丸ゴシック体"/>
              <a:cs typeface="ＤＦＰ太丸ゴシック体"/>
            </a:endParaRPr>
          </a:p>
          <a:p>
            <a:r>
              <a:rPr lang="en-US" altLang="ja-JP" sz="2800" dirty="0" smtClean="0">
                <a:latin typeface="ＤＦＰ太丸ゴシック体"/>
                <a:ea typeface="ＤＦＰ太丸ゴシック体"/>
                <a:cs typeface="ＤＦＰ太丸ゴシック体"/>
              </a:rPr>
              <a:t>								</a:t>
            </a:r>
            <a:r>
              <a:rPr lang="ja-JP" altLang="en-US" sz="2800" dirty="0" smtClean="0">
                <a:latin typeface="ＤＦＰ太丸ゴシック体"/>
                <a:ea typeface="ＤＦＰ太丸ゴシック体"/>
                <a:cs typeface="ＤＦＰ太丸ゴシック体"/>
              </a:rPr>
              <a:t>　を作成。</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介入チームと介入支援班の了承の基に最終案を決定。</a:t>
            </a:r>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en-US" altLang="ja-JP" sz="2800" dirty="0" smtClean="0">
                <a:latin typeface="ＤＦＰ太丸ゴシック体"/>
                <a:ea typeface="ＤＦＰ太丸ゴシック体"/>
                <a:cs typeface="ＤＦＰ太丸ゴシック体"/>
              </a:rPr>
              <a:t>●</a:t>
            </a:r>
            <a:r>
              <a:rPr lang="ja-JP" altLang="en-US" sz="2800" dirty="0" smtClean="0">
                <a:latin typeface="ＤＦＰ太丸ゴシック体"/>
                <a:ea typeface="ＤＦＰ太丸ゴシック体"/>
                <a:cs typeface="ＤＦＰ太丸ゴシック体"/>
              </a:rPr>
              <a:t>ワーククショップ後</a:t>
            </a:r>
            <a:r>
              <a:rPr lang="en-US" sz="2800" dirty="0" smtClean="0">
                <a:latin typeface="ＤＦＰ太丸ゴシック体"/>
                <a:ea typeface="ＤＦＰ太丸ゴシック体"/>
                <a:cs typeface="ＤＦＰ太丸ゴシック体"/>
              </a:rPr>
              <a:t>2</a:t>
            </a:r>
            <a:r>
              <a:rPr lang="ja-JP" altLang="en-US" sz="2800" dirty="0" smtClean="0">
                <a:latin typeface="ＤＦＰ太丸ゴシック体"/>
                <a:ea typeface="ＤＦＰ太丸ゴシック体"/>
                <a:cs typeface="ＤＦＰ太丸ゴシック体"/>
              </a:rPr>
              <a:t>週間以内に導入。 </a:t>
            </a:r>
          </a:p>
          <a:p>
            <a:endParaRPr lang="ja-JP" altLang="en-US" sz="2800" dirty="0">
              <a:latin typeface="ＤＦＰ太丸ゴシック体"/>
              <a:ea typeface="ＤＦＰ太丸ゴシック体"/>
              <a:cs typeface="ＤＦＰ太丸ゴシック体"/>
            </a:endParaRPr>
          </a:p>
        </p:txBody>
      </p:sp>
      <p:sp>
        <p:nvSpPr>
          <p:cNvPr id="5" name="正方形/長方形 4"/>
          <p:cNvSpPr/>
          <p:nvPr/>
        </p:nvSpPr>
        <p:spPr>
          <a:xfrm>
            <a:off x="457200" y="5791200"/>
            <a:ext cx="8991600" cy="954107"/>
          </a:xfrm>
          <a:prstGeom prst="rect">
            <a:avLst/>
          </a:prstGeom>
          <a:solidFill>
            <a:srgbClr val="FFFF00"/>
          </a:solidFill>
          <a:ln>
            <a:solidFill>
              <a:schemeClr val="tx1"/>
            </a:solidFill>
          </a:ln>
        </p:spPr>
        <p:txBody>
          <a:bodyPr wrap="square">
            <a:spAutoFit/>
          </a:bodyPr>
          <a:lstStyle/>
          <a:p>
            <a:r>
              <a:rPr lang="ja-JP" altLang="en-US" sz="2800" dirty="0" smtClean="0">
                <a:latin typeface="ＤＦＰ太丸ゴシック体"/>
                <a:ea typeface="ＤＦＰ太丸ゴシック体"/>
                <a:cs typeface="ＤＦＰ太丸ゴシック体"/>
              </a:rPr>
              <a:t>ワークショップを踏まえて、</a:t>
            </a:r>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　　　　　　自施設の改善案を自施設で考えて貰う</a:t>
            </a:r>
            <a:endParaRPr lang="en-US" altLang="ja-JP" sz="2800" dirty="0" smtClean="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診療内容についての改善行動計画案</a:t>
            </a:r>
            <a:endParaRPr lang="ja-JP" altLang="en-US" b="1" dirty="0">
              <a:ln w="11430"/>
              <a:solidFill>
                <a:srgbClr val="000090"/>
              </a:solidFill>
              <a:latin typeface="ＤＦＰ太丸ゴシック体"/>
              <a:ea typeface="ＤＦＰ太丸ゴシック体"/>
              <a:cs typeface="ＤＦＰ太丸ゴシック体"/>
            </a:endParaRPr>
          </a:p>
        </p:txBody>
      </p:sp>
      <p:graphicFrame>
        <p:nvGraphicFramePr>
          <p:cNvPr id="306178" name="Object 2"/>
          <p:cNvGraphicFramePr>
            <a:graphicFrameLocks noChangeAspect="1"/>
          </p:cNvGraphicFramePr>
          <p:nvPr/>
        </p:nvGraphicFramePr>
        <p:xfrm>
          <a:off x="76200" y="1447800"/>
          <a:ext cx="9692207" cy="4800600"/>
        </p:xfrm>
        <a:graphic>
          <a:graphicData uri="http://schemas.openxmlformats.org/presentationml/2006/ole">
            <p:oleObj spid="_x0000_s306178" name="Word 文書" r:id="rId3" imgW="5410200" imgH="2679700" progId="Word.Document.12">
              <p:link updateAutomatic="1"/>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(4)</a:t>
            </a:r>
            <a:r>
              <a:rPr lang="ja-JP" altLang="en-US" b="1" dirty="0" smtClean="0">
                <a:ln w="11430"/>
                <a:solidFill>
                  <a:srgbClr val="0000FF"/>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施設別改善行動のフォローアップ </a:t>
            </a:r>
            <a:endParaRPr lang="ja-JP" altLang="en-US" b="1" dirty="0">
              <a:ln w="11430"/>
              <a:solidFill>
                <a:srgbClr val="0000FF"/>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9" name="正方形/長方形 8"/>
          <p:cNvSpPr/>
          <p:nvPr/>
        </p:nvSpPr>
        <p:spPr>
          <a:xfrm>
            <a:off x="381000" y="1752600"/>
            <a:ext cx="9067800" cy="3539431"/>
          </a:xfrm>
          <a:prstGeom prst="rect">
            <a:avLst/>
          </a:prstGeom>
        </p:spPr>
        <p:txBody>
          <a:bodyPr wrap="square">
            <a:spAutoFit/>
          </a:bodyPr>
          <a:lstStyle/>
          <a:p>
            <a:r>
              <a:rPr lang="ja-JP" altLang="en-US" sz="2800" dirty="0" smtClean="0">
                <a:latin typeface="ＤＦＰ太丸ゴシック体"/>
                <a:ea typeface="ＤＦＰ太丸ゴシック体"/>
                <a:cs typeface="ＤＦＰ太丸ゴシック体"/>
              </a:rPr>
              <a:t>・介入チームおよび施設のリーダーとサブリーダーでメーリングリスト、テレビ電話会議などで定期的な意見交換を行い、改善行動計画の進捗状況をモニタリングし、改善行動計画を継続的に支持・支援。</a:t>
            </a:r>
          </a:p>
          <a:p>
            <a:endParaRPr lang="en-US" altLang="ja-JP" sz="2800" dirty="0" smtClean="0">
              <a:latin typeface="ＤＦＰ太丸ゴシック体"/>
              <a:ea typeface="ＤＦＰ太丸ゴシック体"/>
              <a:cs typeface="ＤＦＰ太丸ゴシック体"/>
            </a:endParaRPr>
          </a:p>
          <a:p>
            <a:endParaRPr lang="en-US" altLang="ja-JP" sz="2800" dirty="0" smtClean="0">
              <a:latin typeface="ＤＦＰ太丸ゴシック体"/>
              <a:ea typeface="ＤＦＰ太丸ゴシック体"/>
              <a:cs typeface="ＤＦＰ太丸ゴシック体"/>
            </a:endParaRPr>
          </a:p>
          <a:p>
            <a:r>
              <a:rPr lang="ja-JP" altLang="en-US" sz="2800" dirty="0" smtClean="0">
                <a:latin typeface="ＤＦＰ太丸ゴシック体"/>
                <a:ea typeface="ＤＦＰ太丸ゴシック体"/>
                <a:cs typeface="ＤＦＰ太丸ゴシック体"/>
              </a:rPr>
              <a:t>・テレビ電話会議は、改善行動計画導入後、</a:t>
            </a:r>
            <a:r>
              <a:rPr lang="en-US" sz="2800" dirty="0" smtClean="0">
                <a:latin typeface="ＤＦＰ太丸ゴシック体"/>
                <a:ea typeface="ＤＦＰ太丸ゴシック体"/>
                <a:cs typeface="ＤＦＰ太丸ゴシック体"/>
              </a:rPr>
              <a:t>6</a:t>
            </a:r>
            <a:r>
              <a:rPr lang="ja-JP" altLang="en-US" sz="2800" dirty="0" smtClean="0">
                <a:latin typeface="ＤＦＰ太丸ゴシック体"/>
                <a:ea typeface="ＤＦＰ太丸ゴシック体"/>
                <a:cs typeface="ＤＦＰ太丸ゴシック体"/>
              </a:rPr>
              <a:t>カ月、</a:t>
            </a:r>
            <a:r>
              <a:rPr lang="en-US" sz="2800" dirty="0" smtClean="0">
                <a:latin typeface="ＤＦＰ太丸ゴシック体"/>
                <a:ea typeface="ＤＦＰ太丸ゴシック体"/>
                <a:cs typeface="ＤＦＰ太丸ゴシック体"/>
              </a:rPr>
              <a:t>1</a:t>
            </a:r>
            <a:r>
              <a:rPr lang="ja-JP" altLang="en-US" sz="2800" dirty="0" smtClean="0">
                <a:latin typeface="ＤＦＰ太丸ゴシック体"/>
                <a:ea typeface="ＤＦＰ太丸ゴシック体"/>
                <a:cs typeface="ＤＦＰ太丸ゴシック体"/>
              </a:rPr>
              <a:t>年、</a:t>
            </a:r>
            <a:r>
              <a:rPr lang="en-US" sz="2800" dirty="0" smtClean="0">
                <a:latin typeface="ＤＦＰ太丸ゴシック体"/>
                <a:ea typeface="ＤＦＰ太丸ゴシック体"/>
                <a:cs typeface="ＤＦＰ太丸ゴシック体"/>
              </a:rPr>
              <a:t>3</a:t>
            </a:r>
            <a:r>
              <a:rPr lang="ja-JP" altLang="en-US" sz="2800" dirty="0" smtClean="0">
                <a:latin typeface="ＤＦＰ太丸ゴシック体"/>
                <a:ea typeface="ＤＦＰ太丸ゴシック体"/>
                <a:cs typeface="ＤＦＰ太丸ゴシック体"/>
              </a:rPr>
              <a:t>年に行う（介入期間</a:t>
            </a:r>
            <a:r>
              <a:rPr lang="en-US" sz="2800" dirty="0" smtClean="0">
                <a:latin typeface="ＤＦＰ太丸ゴシック体"/>
                <a:ea typeface="ＤＦＰ太丸ゴシック体"/>
                <a:cs typeface="ＤＦＰ太丸ゴシック体"/>
              </a:rPr>
              <a:t>3</a:t>
            </a:r>
            <a:r>
              <a:rPr lang="ja-JP" altLang="en-US" sz="2800" dirty="0" smtClean="0">
                <a:latin typeface="ＤＦＰ太丸ゴシック体"/>
                <a:ea typeface="ＤＦＰ太丸ゴシック体"/>
                <a:cs typeface="ＤＦＰ太丸ゴシック体"/>
              </a:rPr>
              <a:t>年間）。</a:t>
            </a:r>
          </a:p>
          <a:p>
            <a:endParaRPr lang="ja-JP" altLang="en-US" sz="2800" dirty="0">
              <a:latin typeface="ＤＦＰ太丸ゴシック体"/>
              <a:ea typeface="ＤＦＰ太丸ゴシック体"/>
              <a:cs typeface="ＤＦＰ太丸ゴシック体"/>
            </a:endParaRPr>
          </a:p>
        </p:txBody>
      </p:sp>
      <p:sp>
        <p:nvSpPr>
          <p:cNvPr id="6" name="正方形/長方形 5"/>
          <p:cNvSpPr/>
          <p:nvPr/>
        </p:nvSpPr>
        <p:spPr>
          <a:xfrm>
            <a:off x="914400" y="5791200"/>
            <a:ext cx="7981672" cy="584776"/>
          </a:xfrm>
          <a:prstGeom prst="rect">
            <a:avLst/>
          </a:prstGeom>
          <a:solidFill>
            <a:srgbClr val="FFFF00"/>
          </a:solidFill>
          <a:ln>
            <a:solidFill>
              <a:schemeClr val="tx1"/>
            </a:solidFill>
          </a:ln>
        </p:spPr>
        <p:txBody>
          <a:bodyPr wrap="none">
            <a:spAutoFit/>
          </a:bodyPr>
          <a:lstStyle/>
          <a:p>
            <a:r>
              <a:rPr lang="ja-JP" altLang="en-US" sz="3200" dirty="0" smtClean="0">
                <a:latin typeface="ＤＦＰ太丸ゴシック体"/>
                <a:ea typeface="ＤＦＰ太丸ゴシック体"/>
                <a:cs typeface="ＤＦＰ太丸ゴシック体"/>
              </a:rPr>
              <a:t>診療・組織改善へのモチベーションの維持</a:t>
            </a:r>
            <a:endParaRPr lang="ja-JP" altLang="en-US" sz="32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260648"/>
            <a:ext cx="89154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研究参加への利点と不利点</a:t>
            </a:r>
            <a:endParaRPr kumimoji="1" lang="ja-JP" altLang="en-US"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
        <p:nvSpPr>
          <p:cNvPr id="8" name="TextBox 7"/>
          <p:cNvSpPr txBox="1"/>
          <p:nvPr/>
        </p:nvSpPr>
        <p:spPr>
          <a:xfrm>
            <a:off x="304800" y="1371600"/>
            <a:ext cx="4493538" cy="5201423"/>
          </a:xfrm>
          <a:prstGeom prst="rect">
            <a:avLst/>
          </a:prstGeom>
          <a:noFill/>
          <a:ln>
            <a:solidFill>
              <a:srgbClr val="000000"/>
            </a:solidFill>
          </a:ln>
        </p:spPr>
        <p:txBody>
          <a:bodyPr wrap="none" rtlCol="0">
            <a:spAutoFit/>
          </a:bodyPr>
          <a:lstStyle/>
          <a:p>
            <a:pPr>
              <a:spcAft>
                <a:spcPts val="2400"/>
              </a:spcAft>
            </a:pPr>
            <a:r>
              <a:rPr kumimoji="1" lang="ja-JP" altLang="en-US" sz="2400" dirty="0" smtClean="0">
                <a:solidFill>
                  <a:srgbClr val="FF0000"/>
                </a:solidFill>
                <a:latin typeface="ＤＦＰ太丸ゴシック体"/>
                <a:ea typeface="ＤＦＰ太丸ゴシック体"/>
                <a:cs typeface="ＤＦＰ太丸ゴシック体"/>
              </a:rPr>
              <a:t>利点？</a:t>
            </a:r>
            <a:endParaRPr kumimoji="1" lang="en-US" altLang="ja-JP" sz="2400" dirty="0" smtClean="0">
              <a:solidFill>
                <a:srgbClr val="FF0000"/>
              </a:solidFill>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・次世代の人材育成</a:t>
            </a:r>
            <a:endParaRPr lang="en-US" altLang="ja-JP" sz="2400" dirty="0" smtClean="0">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・医療組織分析と改善への支援</a:t>
            </a:r>
            <a:endParaRPr lang="en-US" altLang="ja-JP" sz="2400" dirty="0" smtClean="0">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・分野専門家の診療支援</a:t>
            </a:r>
            <a:endParaRPr lang="en-US" altLang="ja-JP" sz="2400" dirty="0" smtClean="0">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・臨床心理士の派遣</a:t>
            </a:r>
            <a:endParaRPr lang="en-US" altLang="ja-JP" sz="2400" dirty="0" smtClean="0">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・データ入力者の派遣</a:t>
            </a:r>
            <a:endParaRPr lang="en-US" altLang="ja-JP" sz="2400" dirty="0" smtClean="0">
              <a:latin typeface="ＤＦＰ太丸ゴシック体"/>
              <a:ea typeface="ＤＦＰ太丸ゴシック体"/>
              <a:cs typeface="ＤＦＰ太丸ゴシック体"/>
            </a:endParaRPr>
          </a:p>
          <a:p>
            <a:pPr>
              <a:spcAft>
                <a:spcPts val="2400"/>
              </a:spcAft>
            </a:pPr>
            <a:r>
              <a:rPr kumimoji="1" lang="ja-JP" altLang="en-US" sz="2400" dirty="0" smtClean="0">
                <a:solidFill>
                  <a:srgbClr val="000090"/>
                </a:solidFill>
                <a:latin typeface="ＤＦＰ太丸ゴシック体"/>
                <a:ea typeface="ＤＦＰ太丸ゴシック体"/>
                <a:cs typeface="ＤＦＰ太丸ゴシック体"/>
              </a:rPr>
              <a:t>・１</a:t>
            </a:r>
            <a:r>
              <a:rPr kumimoji="1" lang="en-US" altLang="ja-JP" sz="2400" dirty="0" smtClean="0">
                <a:solidFill>
                  <a:srgbClr val="000090"/>
                </a:solidFill>
                <a:latin typeface="ＤＦＰ太丸ゴシック体"/>
                <a:ea typeface="ＤＦＰ太丸ゴシック体"/>
                <a:cs typeface="ＤＦＰ太丸ゴシック体"/>
              </a:rPr>
              <a:t>.5</a:t>
            </a:r>
            <a:r>
              <a:rPr kumimoji="1" lang="ja-JP" altLang="en-US" sz="2400" dirty="0" smtClean="0">
                <a:solidFill>
                  <a:srgbClr val="000090"/>
                </a:solidFill>
                <a:latin typeface="ＤＦＰ太丸ゴシック体"/>
                <a:ea typeface="ＤＦＰ太丸ゴシック体"/>
                <a:cs typeface="ＤＦＰ太丸ゴシック体"/>
              </a:rPr>
              <a:t>歳の予後を確認</a:t>
            </a:r>
            <a:endParaRPr kumimoji="1" lang="en-US" altLang="ja-JP" sz="2400" dirty="0" smtClean="0">
              <a:solidFill>
                <a:srgbClr val="000090"/>
              </a:solidFill>
              <a:latin typeface="ＤＦＰ太丸ゴシック体"/>
              <a:ea typeface="ＤＦＰ太丸ゴシック体"/>
              <a:cs typeface="ＤＦＰ太丸ゴシック体"/>
            </a:endParaRPr>
          </a:p>
          <a:p>
            <a:pPr>
              <a:spcAft>
                <a:spcPts val="2400"/>
              </a:spcAft>
            </a:pPr>
            <a:r>
              <a:rPr kumimoji="1" lang="ja-JP" altLang="en-US" sz="2400" dirty="0" smtClean="0">
                <a:latin typeface="ＤＦＰ太丸ゴシック体"/>
                <a:ea typeface="ＤＦＰ太丸ゴシック体"/>
                <a:cs typeface="ＤＦＰ太丸ゴシック体"/>
              </a:rPr>
              <a:t>・テレビ電話システム</a:t>
            </a:r>
            <a:endParaRPr kumimoji="1" lang="en-US" altLang="ja-JP" sz="2400" dirty="0" smtClean="0">
              <a:latin typeface="ＤＦＰ太丸ゴシック体"/>
              <a:ea typeface="ＤＦＰ太丸ゴシック体"/>
              <a:cs typeface="ＤＦＰ太丸ゴシック体"/>
            </a:endParaRPr>
          </a:p>
          <a:p>
            <a:pPr>
              <a:spcAft>
                <a:spcPts val="2400"/>
              </a:spcAft>
            </a:pPr>
            <a:endParaRPr kumimoji="1" lang="ja-JP" altLang="en-US" sz="2400" dirty="0">
              <a:latin typeface="ＤＦＰ太丸ゴシック体"/>
              <a:ea typeface="ＤＦＰ太丸ゴシック体"/>
              <a:cs typeface="ＤＦＰ太丸ゴシック体"/>
            </a:endParaRPr>
          </a:p>
        </p:txBody>
      </p:sp>
      <p:sp>
        <p:nvSpPr>
          <p:cNvPr id="10" name="TextBox 9"/>
          <p:cNvSpPr txBox="1"/>
          <p:nvPr/>
        </p:nvSpPr>
        <p:spPr>
          <a:xfrm>
            <a:off x="5105400" y="1447800"/>
            <a:ext cx="4185761" cy="2492990"/>
          </a:xfrm>
          <a:prstGeom prst="rect">
            <a:avLst/>
          </a:prstGeom>
          <a:noFill/>
          <a:ln>
            <a:solidFill>
              <a:srgbClr val="000000"/>
            </a:solidFill>
          </a:ln>
        </p:spPr>
        <p:txBody>
          <a:bodyPr wrap="none" rtlCol="0">
            <a:spAutoFit/>
          </a:bodyPr>
          <a:lstStyle/>
          <a:p>
            <a:pPr>
              <a:spcAft>
                <a:spcPts val="2400"/>
              </a:spcAft>
            </a:pPr>
            <a:r>
              <a:rPr kumimoji="1" lang="ja-JP" altLang="en-US" sz="2400" dirty="0" smtClean="0">
                <a:solidFill>
                  <a:srgbClr val="FF0000"/>
                </a:solidFill>
                <a:latin typeface="ＤＦＰ太丸ゴシック体"/>
                <a:ea typeface="ＤＦＰ太丸ゴシック体"/>
                <a:cs typeface="ＤＦＰ太丸ゴシック体"/>
              </a:rPr>
              <a:t>不利点？</a:t>
            </a:r>
            <a:endParaRPr kumimoji="1" lang="en-US" altLang="ja-JP" sz="2400" dirty="0" smtClean="0">
              <a:solidFill>
                <a:srgbClr val="FF0000"/>
              </a:solidFill>
              <a:latin typeface="ＤＦＰ太丸ゴシック体"/>
              <a:ea typeface="ＤＦＰ太丸ゴシック体"/>
              <a:cs typeface="ＤＦＰ太丸ゴシック体"/>
            </a:endParaRPr>
          </a:p>
          <a:p>
            <a:pPr>
              <a:spcAft>
                <a:spcPts val="2400"/>
              </a:spcAft>
            </a:pPr>
            <a:r>
              <a:rPr kumimoji="1" lang="ja-JP" altLang="en-US" sz="2400" dirty="0" smtClean="0">
                <a:latin typeface="ＤＦＰ太丸ゴシック体"/>
                <a:ea typeface="ＤＦＰ太丸ゴシック体"/>
                <a:cs typeface="ＤＦＰ太丸ゴシック体"/>
              </a:rPr>
              <a:t>・ワークショップの時間負担</a:t>
            </a:r>
            <a:endParaRPr kumimoji="1" lang="en-US" altLang="ja-JP" sz="2400" dirty="0" smtClean="0">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・出張などの増加による負担</a:t>
            </a:r>
            <a:endParaRPr kumimoji="1" lang="en-US" altLang="ja-JP" sz="2400" dirty="0" smtClean="0">
              <a:latin typeface="ＤＦＰ太丸ゴシック体"/>
              <a:ea typeface="ＤＦＰ太丸ゴシック体"/>
              <a:cs typeface="ＤＦＰ太丸ゴシック体"/>
            </a:endParaRPr>
          </a:p>
          <a:p>
            <a:pPr>
              <a:spcAft>
                <a:spcPts val="2400"/>
              </a:spcAft>
            </a:pPr>
            <a:r>
              <a:rPr lang="ja-JP" altLang="en-US" sz="2400" dirty="0" smtClean="0">
                <a:latin typeface="ＤＦＰ太丸ゴシック体"/>
                <a:ea typeface="ＤＦＰ太丸ゴシック体"/>
                <a:cs typeface="ＤＦＰ太丸ゴシック体"/>
              </a:rPr>
              <a:t>・介入リーダーの負担の増加</a:t>
            </a:r>
            <a:endParaRPr lang="en-US" altLang="ja-JP" sz="2400" dirty="0" smtClean="0">
              <a:latin typeface="ＤＦＰ太丸ゴシック体"/>
              <a:ea typeface="ＤＦＰ太丸ゴシック体"/>
              <a:cs typeface="ＤＦＰ太丸ゴシック体"/>
            </a:endParaRPr>
          </a:p>
          <a:p>
            <a:pPr>
              <a:spcAft>
                <a:spcPts val="2400"/>
              </a:spcAft>
            </a:pPr>
            <a:endParaRPr kumimoji="1" lang="ja-JP" altLang="en-US" sz="2400"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915400" cy="1143000"/>
          </a:xfrm>
        </p:spPr>
        <p:txBody>
          <a:bodyPr>
            <a:normAutofit/>
          </a:bodyPr>
          <a:lstStyle/>
          <a:p>
            <a:r>
              <a:rPr kumimoji="1" lang="ja-JP" altLang="en-US" dirty="0" smtClean="0">
                <a:solidFill>
                  <a:srgbClr val="0000FF"/>
                </a:solidFill>
                <a:latin typeface="ＤＦＰ太丸ゴシック体"/>
                <a:ea typeface="ＤＦＰ太丸ゴシック体"/>
                <a:cs typeface="ＤＦＰ太丸ゴシック体"/>
              </a:rPr>
              <a:t>私の感想</a:t>
            </a:r>
            <a:endParaRPr kumimoji="1" lang="ja-JP" altLang="en-US" dirty="0">
              <a:solidFill>
                <a:srgbClr val="0000FF"/>
              </a:solidFill>
              <a:latin typeface="ＤＦＰ太丸ゴシック体"/>
              <a:ea typeface="ＤＦＰ太丸ゴシック体"/>
              <a:cs typeface="ＤＦＰ太丸ゴシック体"/>
            </a:endParaRPr>
          </a:p>
        </p:txBody>
      </p:sp>
      <p:sp>
        <p:nvSpPr>
          <p:cNvPr id="10" name="TextBox 9"/>
          <p:cNvSpPr txBox="1"/>
          <p:nvPr/>
        </p:nvSpPr>
        <p:spPr>
          <a:xfrm>
            <a:off x="1" y="4953000"/>
            <a:ext cx="9906000" cy="1800493"/>
          </a:xfrm>
          <a:prstGeom prst="rect">
            <a:avLst/>
          </a:prstGeom>
          <a:solidFill>
            <a:srgbClr val="FFFF00"/>
          </a:solidFill>
          <a:ln>
            <a:solidFill>
              <a:srgbClr val="000000"/>
            </a:solidFill>
          </a:ln>
        </p:spPr>
        <p:txBody>
          <a:bodyPr wrap="square" rtlCol="0">
            <a:spAutoFit/>
          </a:bodyPr>
          <a:lstStyle/>
          <a:p>
            <a:pPr>
              <a:spcAft>
                <a:spcPts val="600"/>
              </a:spcAft>
            </a:pPr>
            <a:r>
              <a:rPr lang="en-US" altLang="ja-JP" sz="2400" dirty="0" smtClean="0">
                <a:latin typeface="ＤＦＰ太丸ゴシック体"/>
                <a:ea typeface="ＤＦＰ太丸ゴシック体"/>
                <a:cs typeface="ＤＦＰ太丸ゴシック体"/>
              </a:rPr>
              <a:t>&lt;</a:t>
            </a:r>
            <a:r>
              <a:rPr lang="ja-JP" altLang="en-US" sz="2400" dirty="0" smtClean="0">
                <a:solidFill>
                  <a:srgbClr val="FF0000"/>
                </a:solidFill>
                <a:latin typeface="ＤＦＰ太丸ゴシック体"/>
                <a:ea typeface="ＤＦＰ太丸ゴシック体"/>
                <a:cs typeface="ＤＦＰ太丸ゴシック体"/>
              </a:rPr>
              <a:t>今の自分の</a:t>
            </a:r>
            <a:r>
              <a:rPr lang="en-US" altLang="ja-JP" sz="2400" dirty="0" smtClean="0">
                <a:solidFill>
                  <a:srgbClr val="FF0000"/>
                </a:solidFill>
                <a:latin typeface="ＤＦＰ太丸ゴシック体"/>
                <a:ea typeface="ＤＦＰ太丸ゴシック体"/>
                <a:cs typeface="ＤＦＰ太丸ゴシック体"/>
              </a:rPr>
              <a:t>NICU</a:t>
            </a:r>
            <a:r>
              <a:rPr lang="en-US" altLang="ja-JP" sz="2400" dirty="0" smtClean="0">
                <a:latin typeface="ＤＦＰ太丸ゴシック体"/>
                <a:ea typeface="ＤＦＰ太丸ゴシック体"/>
                <a:cs typeface="ＤＦＰ太丸ゴシック体"/>
              </a:rPr>
              <a:t>&gt;</a:t>
            </a:r>
            <a:r>
              <a:rPr lang="ja-JP" altLang="en-US" sz="2400" dirty="0" smtClean="0">
                <a:latin typeface="ＤＦＰ太丸ゴシック体"/>
                <a:ea typeface="ＤＦＰ太丸ゴシック体"/>
                <a:cs typeface="ＤＦＰ太丸ゴシック体"/>
              </a:rPr>
              <a:t>に加えて、</a:t>
            </a:r>
            <a:r>
              <a:rPr lang="en-US" altLang="ja-JP" sz="2400" dirty="0" smtClean="0">
                <a:latin typeface="ＤＦＰ太丸ゴシック体"/>
                <a:ea typeface="ＤＦＰ太丸ゴシック体"/>
                <a:cs typeface="ＤＦＰ太丸ゴシック体"/>
              </a:rPr>
              <a:t>&lt;</a:t>
            </a:r>
            <a:r>
              <a:rPr lang="ja-JP" altLang="en-US" sz="2400" dirty="0" smtClean="0">
                <a:solidFill>
                  <a:srgbClr val="FF0000"/>
                </a:solidFill>
                <a:latin typeface="ＤＦＰ太丸ゴシック体"/>
                <a:ea typeface="ＤＦＰ太丸ゴシック体"/>
                <a:cs typeface="ＤＦＰ太丸ゴシック体"/>
              </a:rPr>
              <a:t>未来の日本全体の</a:t>
            </a:r>
            <a:r>
              <a:rPr lang="en-US" altLang="ja-JP" sz="2400" dirty="0" smtClean="0">
                <a:solidFill>
                  <a:srgbClr val="FF0000"/>
                </a:solidFill>
                <a:latin typeface="ＤＦＰ太丸ゴシック体"/>
                <a:ea typeface="ＤＦＰ太丸ゴシック体"/>
                <a:cs typeface="ＤＦＰ太丸ゴシック体"/>
              </a:rPr>
              <a:t>NICU</a:t>
            </a:r>
            <a:r>
              <a:rPr lang="ja-JP" altLang="en-US" sz="2400" dirty="0" smtClean="0">
                <a:latin typeface="ＤＦＰ太丸ゴシック体"/>
                <a:ea typeface="ＤＦＰ太丸ゴシック体"/>
                <a:cs typeface="ＤＦＰ太丸ゴシック体"/>
              </a:rPr>
              <a:t>＞の</a:t>
            </a:r>
            <a:endParaRPr lang="en-US" altLang="ja-JP" sz="2400" dirty="0" smtClean="0">
              <a:latin typeface="ＤＦＰ太丸ゴシック体"/>
              <a:ea typeface="ＤＦＰ太丸ゴシック体"/>
              <a:cs typeface="ＤＦＰ太丸ゴシック体"/>
            </a:endParaRPr>
          </a:p>
          <a:p>
            <a:pPr>
              <a:spcAft>
                <a:spcPts val="600"/>
              </a:spcAft>
            </a:pPr>
            <a:r>
              <a:rPr lang="ja-JP" altLang="en-US" sz="2400" dirty="0" smtClean="0">
                <a:latin typeface="ＤＦＰ太丸ゴシック体"/>
                <a:ea typeface="ＤＦＰ太丸ゴシック体"/>
                <a:cs typeface="ＤＦＰ太丸ゴシック体"/>
              </a:rPr>
              <a:t>ことを、職種</a:t>
            </a: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世代</a:t>
            </a: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地域</a:t>
            </a: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所属を越えてそれぞれが協力と連携をすれば、</a:t>
            </a:r>
            <a:endParaRPr lang="en-US" altLang="ja-JP" sz="2400" dirty="0" smtClean="0">
              <a:latin typeface="ＤＦＰ太丸ゴシック体"/>
              <a:ea typeface="ＤＦＰ太丸ゴシック体"/>
              <a:cs typeface="ＤＦＰ太丸ゴシック体"/>
            </a:endParaRPr>
          </a:p>
          <a:p>
            <a:pPr>
              <a:spcAft>
                <a:spcPts val="600"/>
              </a:spcAft>
            </a:pPr>
            <a:r>
              <a:rPr lang="en-US" altLang="ja-JP" sz="2400" dirty="0" smtClean="0">
                <a:latin typeface="ＤＦＰ太丸ゴシック体"/>
                <a:ea typeface="ＤＦＰ太丸ゴシック体"/>
                <a:cs typeface="ＤＦＰ太丸ゴシック体"/>
              </a:rPr>
              <a:t>&lt;</a:t>
            </a:r>
            <a:r>
              <a:rPr lang="ja-JP" altLang="en-US" sz="2400" dirty="0" smtClean="0">
                <a:solidFill>
                  <a:srgbClr val="FF0000"/>
                </a:solidFill>
                <a:latin typeface="ＤＦＰ太丸ゴシック体"/>
                <a:ea typeface="ＤＦＰ太丸ゴシック体"/>
                <a:cs typeface="ＤＦＰ太丸ゴシック体"/>
              </a:rPr>
              <a:t>日本の医療をよくするようなメッセージ</a:t>
            </a:r>
            <a:r>
              <a:rPr lang="en-US" altLang="ja-JP" sz="2400" dirty="0" smtClean="0">
                <a:latin typeface="ＤＦＰ太丸ゴシック体"/>
                <a:ea typeface="ＤＦＰ太丸ゴシック体"/>
                <a:cs typeface="ＤＦＰ太丸ゴシック体"/>
              </a:rPr>
              <a:t>&gt;</a:t>
            </a:r>
            <a:r>
              <a:rPr lang="ja-JP" altLang="en-US" sz="2400" dirty="0" smtClean="0">
                <a:latin typeface="ＤＦＰ太丸ゴシック体"/>
                <a:ea typeface="ＤＦＰ太丸ゴシック体"/>
                <a:cs typeface="ＤＦＰ太丸ゴシック体"/>
              </a:rPr>
              <a:t>を</a:t>
            </a:r>
            <a:endParaRPr lang="en-US" altLang="ja-JP" sz="2400" dirty="0" smtClean="0">
              <a:latin typeface="ＤＦＰ太丸ゴシック体"/>
              <a:ea typeface="ＤＦＰ太丸ゴシック体"/>
              <a:cs typeface="ＤＦＰ太丸ゴシック体"/>
            </a:endParaRPr>
          </a:p>
          <a:p>
            <a:pPr>
              <a:spcAft>
                <a:spcPts val="600"/>
              </a:spcAft>
            </a:pPr>
            <a:r>
              <a:rPr lang="ja-JP" altLang="en-US" sz="2400" dirty="0" smtClean="0">
                <a:latin typeface="ＤＦＰ太丸ゴシック体"/>
                <a:ea typeface="ＤＦＰ太丸ゴシック体"/>
                <a:cs typeface="ＤＦＰ太丸ゴシック体"/>
              </a:rPr>
              <a:t>　　　　　　　</a:t>
            </a:r>
            <a:r>
              <a:rPr lang="en-US" altLang="ja-JP" sz="2400" dirty="0" smtClean="0">
                <a:latin typeface="ＤＦＰ太丸ゴシック体"/>
                <a:ea typeface="ＤＦＰ太丸ゴシック体"/>
                <a:cs typeface="ＤＦＰ太丸ゴシック体"/>
              </a:rPr>
              <a:t>&lt;</a:t>
            </a:r>
            <a:r>
              <a:rPr lang="ja-JP" altLang="en-US" sz="2400" dirty="0" smtClean="0">
                <a:latin typeface="ＤＦＰ太丸ゴシック体"/>
                <a:ea typeface="ＤＦＰ太丸ゴシック体"/>
                <a:cs typeface="ＤＦＰ太丸ゴシック体"/>
              </a:rPr>
              <a:t>日本の</a:t>
            </a:r>
            <a:r>
              <a:rPr lang="en-US" altLang="ja-JP" sz="2400" dirty="0" smtClean="0">
                <a:latin typeface="ＤＦＰ太丸ゴシック体"/>
                <a:ea typeface="ＤＦＰ太丸ゴシック体"/>
                <a:cs typeface="ＤＦＰ太丸ゴシック体"/>
              </a:rPr>
              <a:t>NICU&gt;</a:t>
            </a:r>
            <a:r>
              <a:rPr lang="ja-JP" altLang="en-US" sz="2400" dirty="0" smtClean="0">
                <a:latin typeface="ＤＦＰ太丸ゴシック体"/>
                <a:ea typeface="ＤＦＰ太丸ゴシック体"/>
                <a:cs typeface="ＤＦＰ太丸ゴシック体"/>
              </a:rPr>
              <a:t>ならば出せるのではないでしょうか？</a:t>
            </a:r>
            <a:endParaRPr lang="en-US" altLang="ja-JP" sz="2400" dirty="0" smtClean="0">
              <a:latin typeface="ＤＦＰ太丸ゴシック体"/>
              <a:ea typeface="ＤＦＰ太丸ゴシック体"/>
              <a:cs typeface="ＤＦＰ太丸ゴシック体"/>
            </a:endParaRPr>
          </a:p>
          <a:p>
            <a:pPr>
              <a:spcAft>
                <a:spcPts val="600"/>
              </a:spcAft>
            </a:pPr>
            <a:endParaRPr lang="en-US" altLang="ja-JP" sz="2400" dirty="0" smtClean="0">
              <a:latin typeface="ＤＦＰ太丸ゴシック体"/>
              <a:ea typeface="ＤＦＰ太丸ゴシック体"/>
              <a:cs typeface="ＤＦＰ太丸ゴシック体"/>
            </a:endParaRPr>
          </a:p>
        </p:txBody>
      </p:sp>
      <p:sp>
        <p:nvSpPr>
          <p:cNvPr id="5" name="タイトル 1"/>
          <p:cNvSpPr txBox="1">
            <a:spLocks/>
          </p:cNvSpPr>
          <p:nvPr/>
        </p:nvSpPr>
        <p:spPr>
          <a:xfrm>
            <a:off x="152400" y="685800"/>
            <a:ext cx="9601200" cy="1143000"/>
          </a:xfrm>
          <a:prstGeom prst="rect">
            <a:avLst/>
          </a:prstGeom>
          <a:solidFill>
            <a:srgbClr val="FFFF00"/>
          </a:solidFill>
          <a:ln>
            <a:solidFill>
              <a:srgbClr val="000000"/>
            </a:solidFill>
          </a:ln>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お金がついても、一部の人間だけでは成就は困難な計画？</a:t>
            </a:r>
            <a:endParaRPr kumimoji="1" lang="ja-JP" altLang="en-US" sz="2800" b="1" i="0" u="none" strike="noStrike" kern="1200" normalizeH="0" baseline="0" noProof="0" dirty="0">
              <a:ln w="11430"/>
              <a:solidFill>
                <a:srgbClr val="000090"/>
              </a:solidFill>
              <a:effectLst>
                <a:outerShdw blurRad="50800" dist="39000" dir="5460000" algn="tl">
                  <a:srgbClr val="000000">
                    <a:alpha val="38000"/>
                  </a:srgbClr>
                </a:outerShdw>
              </a:effectLst>
              <a:uLnTx/>
              <a:uFillTx/>
              <a:latin typeface="ＤＦＰ太丸ゴシック体"/>
              <a:ea typeface="ＤＦＰ太丸ゴシック体"/>
              <a:cs typeface="ＤＦＰ太丸ゴシック体"/>
            </a:endParaRPr>
          </a:p>
        </p:txBody>
      </p:sp>
      <p:sp>
        <p:nvSpPr>
          <p:cNvPr id="6" name="正方形/長方形 5"/>
          <p:cNvSpPr/>
          <p:nvPr/>
        </p:nvSpPr>
        <p:spPr>
          <a:xfrm>
            <a:off x="685800" y="1828800"/>
            <a:ext cx="5202040" cy="3416320"/>
          </a:xfrm>
          <a:prstGeom prst="rect">
            <a:avLst/>
          </a:prstGeom>
        </p:spPr>
        <p:txBody>
          <a:bodyPr wrap="none">
            <a:spAutoFit/>
          </a:bodyPr>
          <a:lstStyle/>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施設長の先生方</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現場の主力世代</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若手・中堅世代</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専門家の協力</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産科医</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看護師・助産師</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a:t>
            </a:r>
            <a:r>
              <a:rPr lang="ja-JP" altLang="en-US" sz="2400" dirty="0" smtClean="0">
                <a:latin typeface="ＤＦＰ太丸ゴシック体"/>
                <a:ea typeface="ＤＦＰ太丸ゴシック体"/>
                <a:cs typeface="ＤＦＰ太丸ゴシック体"/>
              </a:rPr>
              <a:t>臨床心理士</a:t>
            </a:r>
            <a:endParaRPr lang="en-US" altLang="ja-JP" sz="2400" dirty="0" smtClean="0">
              <a:latin typeface="ＤＦＰ太丸ゴシック体"/>
              <a:ea typeface="ＤＦＰ太丸ゴシック体"/>
              <a:cs typeface="ＤＦＰ太丸ゴシック体"/>
            </a:endParaRPr>
          </a:p>
          <a:p>
            <a:pPr lvl="0">
              <a:spcBef>
                <a:spcPct val="0"/>
              </a:spcBef>
              <a:defRPr/>
            </a:pPr>
            <a:r>
              <a:rPr lang="en-US" altLang="ja-JP" sz="2400" dirty="0" smtClean="0">
                <a:latin typeface="ＤＦＰ太丸ゴシック体"/>
                <a:ea typeface="ＤＦＰ太丸ゴシック体"/>
                <a:cs typeface="ＤＦＰ太丸ゴシック体"/>
              </a:rPr>
              <a:t>●EBM</a:t>
            </a:r>
            <a:r>
              <a:rPr lang="ja-JP" altLang="en-US" sz="2400" dirty="0" smtClean="0">
                <a:latin typeface="ＤＦＰ太丸ゴシック体"/>
                <a:ea typeface="ＤＦＰ太丸ゴシック体"/>
                <a:cs typeface="ＤＦＰ太丸ゴシック体"/>
              </a:rPr>
              <a:t>や臨床研究に長けた支援医師</a:t>
            </a:r>
            <a:endParaRPr lang="en-US" altLang="ja-JP" sz="2400" dirty="0" smtClean="0">
              <a:latin typeface="ＤＦＰ太丸ゴシック体"/>
              <a:ea typeface="ＤＦＰ太丸ゴシック体"/>
              <a:cs typeface="ＤＦＰ太丸ゴシック体"/>
            </a:endParaRPr>
          </a:p>
          <a:p>
            <a:pPr lvl="0">
              <a:spcBef>
                <a:spcPct val="0"/>
              </a:spcBef>
              <a:defRPr/>
            </a:pPr>
            <a:endParaRPr lang="en-US" altLang="ja-JP" sz="2400" dirty="0" smtClean="0">
              <a:latin typeface="ＤＦＰ太丸ゴシック体"/>
              <a:ea typeface="ＤＦＰ太丸ゴシック体"/>
              <a:cs typeface="ＤＦＰ太丸ゴシック体"/>
            </a:endParaRPr>
          </a:p>
          <a:p>
            <a:pPr lvl="0">
              <a:spcBef>
                <a:spcPct val="0"/>
              </a:spcBef>
              <a:defRPr/>
            </a:pPr>
            <a:endParaRPr lang="en-US" altLang="ja-JP" sz="2400" dirty="0" smtClean="0">
              <a:solidFill>
                <a:srgbClr val="000090"/>
              </a:solidFill>
              <a:latin typeface="ＤＦＰ太丸ゴシック体"/>
              <a:ea typeface="ＤＦＰ太丸ゴシック体"/>
              <a:cs typeface="ＤＦＰ太丸ゴシック体"/>
            </a:endParaRPr>
          </a:p>
        </p:txBody>
      </p:sp>
      <p:sp>
        <p:nvSpPr>
          <p:cNvPr id="7" name="正方形/長方形 6"/>
          <p:cNvSpPr/>
          <p:nvPr/>
        </p:nvSpPr>
        <p:spPr>
          <a:xfrm>
            <a:off x="5867400" y="2895600"/>
            <a:ext cx="3877985" cy="1077218"/>
          </a:xfrm>
          <a:prstGeom prst="rect">
            <a:avLst/>
          </a:prstGeom>
          <a:ln>
            <a:solidFill>
              <a:srgbClr val="00000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ＤＦＰ太丸ゴシック体"/>
                <a:ea typeface="ＤＦＰ太丸ゴシック体"/>
                <a:cs typeface="ＤＦＰ太丸ゴシック体"/>
              </a:rPr>
              <a:t>適材適所の</a:t>
            </a:r>
            <a:endParaRPr lang="en-US" altLang="ja-JP"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a:p>
            <a:r>
              <a:rPr lang="ja-JP" alt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ＤＦＰ太丸ゴシック体"/>
                <a:ea typeface="ＤＦＰ太丸ゴシック体"/>
                <a:cs typeface="ＤＦＰ太丸ゴシック体"/>
              </a:rPr>
              <a:t>尽力と協力が必要！</a:t>
            </a:r>
            <a:endParaRPr lang="en-US" altLang="ja-JP"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7</a:t>
            </a:fld>
            <a:endParaRPr kumimoji="1" lang="ja-JP" altLang="en-US"/>
          </a:p>
        </p:txBody>
      </p:sp>
      <p:pic>
        <p:nvPicPr>
          <p:cNvPr id="4" name="図 3" descr="スライド06.jpg"/>
          <p:cNvPicPr>
            <a:picLocks noChangeAspect="1"/>
          </p:cNvPicPr>
          <p:nvPr/>
        </p:nvPicPr>
        <p:blipFill>
          <a:blip r:embed="rId2"/>
          <a:stretch>
            <a:fillRect/>
          </a:stretch>
        </p:blipFill>
        <p:spPr>
          <a:xfrm>
            <a:off x="381000" y="0"/>
            <a:ext cx="9144000" cy="68580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ホームベース 26"/>
          <p:cNvSpPr/>
          <p:nvPr/>
        </p:nvSpPr>
        <p:spPr>
          <a:xfrm>
            <a:off x="78008" y="4437112"/>
            <a:ext cx="3860879" cy="432048"/>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2" name="タイトル 1"/>
          <p:cNvSpPr>
            <a:spLocks noGrp="1"/>
          </p:cNvSpPr>
          <p:nvPr>
            <p:ph type="title"/>
          </p:nvPr>
        </p:nvSpPr>
        <p:spPr>
          <a:xfrm>
            <a:off x="506506" y="0"/>
            <a:ext cx="8915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en-US" altLang="ja-JP" sz="36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&lt;</a:t>
            </a:r>
            <a:r>
              <a:rPr kumimoji="1" lang="ja-JP" altLang="en-US" sz="36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標準的治療の考え方</a:t>
            </a:r>
            <a:r>
              <a:rPr kumimoji="1" lang="en-US" altLang="ja-JP" sz="36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&gt;</a:t>
            </a:r>
            <a:r>
              <a:rPr kumimoji="1" lang="ja-JP" altLang="en-US" sz="3600" b="1" dirty="0" smtClean="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rPr>
              <a:t>の総意形成スケジュール</a:t>
            </a:r>
            <a:endParaRPr kumimoji="1" lang="ja-JP" altLang="en-US" sz="3600" b="1" dirty="0">
              <a:ln w="11430"/>
              <a:solidFill>
                <a:srgbClr val="000090"/>
              </a:solidFill>
              <a:effectLst>
                <a:outerShdw blurRad="50800" dist="39000" dir="5460000" algn="tl">
                  <a:srgbClr val="000000">
                    <a:alpha val="38000"/>
                  </a:srgbClr>
                </a:outerShdw>
              </a:effectLst>
              <a:latin typeface="ＤＦＰ太丸ゴシック体"/>
              <a:ea typeface="ＤＦＰ太丸ゴシック体"/>
              <a:cs typeface="ＤＦＰ太丸ゴシック体"/>
            </a:endParaRPr>
          </a:p>
        </p:txBody>
      </p:sp>
      <p:graphicFrame>
        <p:nvGraphicFramePr>
          <p:cNvPr id="5" name="図表 4"/>
          <p:cNvGraphicFramePr/>
          <p:nvPr/>
        </p:nvGraphicFramePr>
        <p:xfrm>
          <a:off x="272480" y="1196752"/>
          <a:ext cx="9361040" cy="72008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7595935" y="1214462"/>
            <a:ext cx="1313055" cy="630942"/>
          </a:xfrm>
          <a:prstGeom prst="rect">
            <a:avLst/>
          </a:prstGeom>
          <a:noFill/>
        </p:spPr>
        <p:txBody>
          <a:bodyPr wrap="none" rtlCol="0">
            <a:spAutoFit/>
          </a:bodyPr>
          <a:lstStyle/>
          <a:p>
            <a:r>
              <a:rPr kumimoji="1" lang="en-US" altLang="ja-JP" sz="3500" dirty="0" smtClean="0">
                <a:solidFill>
                  <a:schemeClr val="bg1"/>
                </a:solidFill>
                <a:latin typeface="ＤＦＰ太丸ゴシック体"/>
                <a:ea typeface="ＤＦＰ太丸ゴシック体"/>
                <a:cs typeface="ＤＦＰ太丸ゴシック体"/>
              </a:rPr>
              <a:t>12</a:t>
            </a:r>
            <a:r>
              <a:rPr kumimoji="1" lang="ja-JP" altLang="en-US" sz="3500" dirty="0" smtClean="0">
                <a:solidFill>
                  <a:schemeClr val="bg1"/>
                </a:solidFill>
                <a:latin typeface="ＤＦＰ太丸ゴシック体"/>
                <a:ea typeface="ＤＦＰ太丸ゴシック体"/>
                <a:cs typeface="ＤＦＰ太丸ゴシック体"/>
              </a:rPr>
              <a:t>月</a:t>
            </a:r>
            <a:endParaRPr kumimoji="1" lang="ja-JP" altLang="en-US" sz="3500" dirty="0">
              <a:solidFill>
                <a:schemeClr val="bg1"/>
              </a:solidFill>
              <a:latin typeface="ＤＦＰ太丸ゴシック体"/>
              <a:ea typeface="ＤＦＰ太丸ゴシック体"/>
              <a:cs typeface="ＤＦＰ太丸ゴシック体"/>
            </a:endParaRPr>
          </a:p>
        </p:txBody>
      </p:sp>
      <p:sp>
        <p:nvSpPr>
          <p:cNvPr id="7" name="テキスト ボックス 6"/>
          <p:cNvSpPr txBox="1"/>
          <p:nvPr/>
        </p:nvSpPr>
        <p:spPr>
          <a:xfrm>
            <a:off x="6549764" y="1988840"/>
            <a:ext cx="492443" cy="3192760"/>
          </a:xfrm>
          <a:prstGeom prst="rect">
            <a:avLst/>
          </a:prstGeom>
        </p:spPr>
        <p:style>
          <a:lnRef idx="0">
            <a:schemeClr val="accent2"/>
          </a:lnRef>
          <a:fillRef idx="3">
            <a:schemeClr val="accent2"/>
          </a:fillRef>
          <a:effectRef idx="3">
            <a:schemeClr val="accent2"/>
          </a:effectRef>
          <a:fontRef idx="minor">
            <a:schemeClr val="lt1"/>
          </a:fontRef>
        </p:style>
        <p:txBody>
          <a:bodyPr vert="eaVert" wrap="square" rtlCol="0">
            <a:spAutoFit/>
          </a:bodyPr>
          <a:lstStyle/>
          <a:p>
            <a:r>
              <a:rPr lang="ja-JP" altLang="en-US" sz="2400" b="1" dirty="0">
                <a:latin typeface="ＤＦＰ太丸ゴシック体"/>
                <a:ea typeface="ＤＦＰ太丸ゴシック体"/>
                <a:cs typeface="ＤＦＰ太丸ゴシック体"/>
              </a:rPr>
              <a:t>総意</a:t>
            </a:r>
            <a:r>
              <a:rPr lang="ja-JP" altLang="en-US" sz="2400" b="1" dirty="0" smtClean="0">
                <a:latin typeface="ＤＦＰ太丸ゴシック体"/>
                <a:ea typeface="ＤＦＰ太丸ゴシック体"/>
                <a:cs typeface="ＤＦＰ太丸ゴシック体"/>
              </a:rPr>
              <a:t>形成会議（</a:t>
            </a:r>
            <a:r>
              <a:rPr lang="en-US" altLang="ja-JP" sz="2400" b="1" dirty="0" smtClean="0">
                <a:latin typeface="ＤＦＰ太丸ゴシック体"/>
                <a:ea typeface="ＤＦＰ太丸ゴシック体"/>
                <a:cs typeface="ＤＦＰ太丸ゴシック体"/>
              </a:rPr>
              <a:t>28</a:t>
            </a:r>
            <a:r>
              <a:rPr lang="ja-JP" altLang="en-US" sz="2400" b="1" dirty="0" smtClean="0">
                <a:latin typeface="ＤＦＰ太丸ゴシック体"/>
                <a:ea typeface="ＤＦＰ太丸ゴシック体"/>
                <a:cs typeface="ＤＦＰ太丸ゴシック体"/>
              </a:rPr>
              <a:t>日</a:t>
            </a:r>
            <a:r>
              <a:rPr lang="ja-JP" altLang="en-US" sz="2400" dirty="0" smtClean="0">
                <a:latin typeface="ＤＦＰ太丸ゴシック体"/>
                <a:ea typeface="ＤＦＰ太丸ゴシック体"/>
                <a:cs typeface="ＤＦＰ太丸ゴシック体"/>
              </a:rPr>
              <a:t>）</a:t>
            </a:r>
            <a:endParaRPr lang="en-US" altLang="ja-JP" sz="2400" dirty="0" smtClean="0">
              <a:latin typeface="ＤＦＰ太丸ゴシック体"/>
              <a:ea typeface="ＤＦＰ太丸ゴシック体"/>
              <a:cs typeface="ＤＦＰ太丸ゴシック体"/>
            </a:endParaRPr>
          </a:p>
        </p:txBody>
      </p:sp>
      <p:sp>
        <p:nvSpPr>
          <p:cNvPr id="9" name="テキスト ボックス 8"/>
          <p:cNvSpPr txBox="1"/>
          <p:nvPr/>
        </p:nvSpPr>
        <p:spPr>
          <a:xfrm>
            <a:off x="4077388" y="1988841"/>
            <a:ext cx="861774" cy="2964159"/>
          </a:xfrm>
          <a:prstGeom prst="rect">
            <a:avLst/>
          </a:prstGeom>
        </p:spPr>
        <p:style>
          <a:lnRef idx="0">
            <a:schemeClr val="accent2"/>
          </a:lnRef>
          <a:fillRef idx="3">
            <a:schemeClr val="accent2"/>
          </a:fillRef>
          <a:effectRef idx="3">
            <a:schemeClr val="accent2"/>
          </a:effectRef>
          <a:fontRef idx="minor">
            <a:schemeClr val="lt1"/>
          </a:fontRef>
        </p:style>
        <p:txBody>
          <a:bodyPr vert="eaVert" wrap="square" rtlCol="0">
            <a:spAutoFit/>
          </a:bodyPr>
          <a:lstStyle/>
          <a:p>
            <a:r>
              <a:rPr kumimoji="1" lang="ja-JP" altLang="en-US" sz="2400" b="1" dirty="0" smtClean="0">
                <a:latin typeface="ＤＦＰ太丸ゴシック体"/>
                <a:ea typeface="ＤＦＰ太丸ゴシック体"/>
                <a:cs typeface="ＤＦＰ太丸ゴシック体"/>
              </a:rPr>
              <a:t>標準的治療の考え方（案）完成</a:t>
            </a:r>
            <a:endParaRPr kumimoji="1" lang="ja-JP" altLang="en-US" sz="2400" b="1" dirty="0">
              <a:latin typeface="ＤＦＰ太丸ゴシック体"/>
              <a:ea typeface="ＤＦＰ太丸ゴシック体"/>
              <a:cs typeface="ＤＦＰ太丸ゴシック体"/>
            </a:endParaRPr>
          </a:p>
        </p:txBody>
      </p:sp>
      <p:sp>
        <p:nvSpPr>
          <p:cNvPr id="13" name="テキスト ボックス 12"/>
          <p:cNvSpPr txBox="1"/>
          <p:nvPr/>
        </p:nvSpPr>
        <p:spPr>
          <a:xfrm flipH="1">
            <a:off x="4724400" y="4953000"/>
            <a:ext cx="636072" cy="1219200"/>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kumimoji="1" lang="ja-JP" altLang="en-US" sz="1600" dirty="0" smtClean="0">
                <a:latin typeface="ＤＦＰ太丸ゴシック体"/>
                <a:ea typeface="ＤＦＰ太丸ゴシック体"/>
                <a:cs typeface="ＤＦＰ太丸ゴシック体"/>
              </a:rPr>
              <a:t>パネリスト</a:t>
            </a:r>
            <a:endParaRPr kumimoji="1" lang="en-US" altLang="ja-JP" sz="1600" dirty="0" smtClean="0">
              <a:latin typeface="ＤＦＰ太丸ゴシック体"/>
              <a:ea typeface="ＤＦＰ太丸ゴシック体"/>
              <a:cs typeface="ＤＦＰ太丸ゴシック体"/>
            </a:endParaRPr>
          </a:p>
          <a:p>
            <a:r>
              <a:rPr kumimoji="1" lang="ja-JP" altLang="en-US" sz="1600" dirty="0" smtClean="0">
                <a:latin typeface="ＤＦＰ太丸ゴシック体"/>
                <a:ea typeface="ＤＦＰ太丸ゴシック体"/>
                <a:cs typeface="ＤＦＰ太丸ゴシック体"/>
              </a:rPr>
              <a:t>決定</a:t>
            </a:r>
            <a:endParaRPr kumimoji="1" lang="ja-JP" altLang="en-US" sz="1600" dirty="0">
              <a:latin typeface="ＤＦＰ太丸ゴシック体"/>
              <a:ea typeface="ＤＦＰ太丸ゴシック体"/>
              <a:cs typeface="ＤＦＰ太丸ゴシック体"/>
            </a:endParaRPr>
          </a:p>
        </p:txBody>
      </p:sp>
      <p:sp>
        <p:nvSpPr>
          <p:cNvPr id="15" name="テキスト ボックス 14"/>
          <p:cNvSpPr txBox="1"/>
          <p:nvPr/>
        </p:nvSpPr>
        <p:spPr>
          <a:xfrm>
            <a:off x="8549094" y="1988843"/>
            <a:ext cx="492443" cy="4106252"/>
          </a:xfrm>
          <a:prstGeom prst="rect">
            <a:avLst/>
          </a:prstGeom>
        </p:spPr>
        <p:style>
          <a:lnRef idx="0">
            <a:schemeClr val="accent2"/>
          </a:lnRef>
          <a:fillRef idx="3">
            <a:schemeClr val="accent2"/>
          </a:fillRef>
          <a:effectRef idx="3">
            <a:schemeClr val="accent2"/>
          </a:effectRef>
          <a:fontRef idx="minor">
            <a:schemeClr val="lt1"/>
          </a:fontRef>
        </p:style>
        <p:txBody>
          <a:bodyPr vert="eaVert" wrap="none" rtlCol="0">
            <a:spAutoFit/>
          </a:bodyPr>
          <a:lstStyle/>
          <a:p>
            <a:r>
              <a:rPr lang="ja-JP" altLang="en-US" sz="2400" b="1" dirty="0" smtClean="0">
                <a:latin typeface="ＤＦＰ太丸ゴシック体"/>
                <a:ea typeface="ＤＦＰ太丸ゴシック体"/>
                <a:cs typeface="ＤＦＰ太丸ゴシック体"/>
              </a:rPr>
              <a:t>周産期診療ガイドライン完成</a:t>
            </a:r>
            <a:endParaRPr kumimoji="1" lang="ja-JP" altLang="en-US" sz="2400" b="1" dirty="0">
              <a:latin typeface="ＤＦＰ太丸ゴシック体"/>
              <a:ea typeface="ＤＦＰ太丸ゴシック体"/>
              <a:cs typeface="ＤＦＰ太丸ゴシック体"/>
            </a:endParaRPr>
          </a:p>
        </p:txBody>
      </p:sp>
      <p:sp>
        <p:nvSpPr>
          <p:cNvPr id="16" name="テキスト ボックス 15"/>
          <p:cNvSpPr txBox="1"/>
          <p:nvPr/>
        </p:nvSpPr>
        <p:spPr>
          <a:xfrm>
            <a:off x="6934200" y="5257800"/>
            <a:ext cx="1626840" cy="72008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2000" dirty="0" smtClean="0">
                <a:latin typeface="ＤＦＰ太丸ゴシック体"/>
                <a:ea typeface="ＤＦＰ太丸ゴシック体"/>
                <a:cs typeface="ＤＦＰ太丸ゴシック体"/>
              </a:rPr>
              <a:t>意見公募</a:t>
            </a:r>
            <a:endParaRPr kumimoji="1" lang="en-US" altLang="ja-JP" sz="2000" dirty="0" smtClean="0">
              <a:latin typeface="ＤＦＰ太丸ゴシック体"/>
              <a:ea typeface="ＤＦＰ太丸ゴシック体"/>
              <a:cs typeface="ＤＦＰ太丸ゴシック体"/>
            </a:endParaRPr>
          </a:p>
          <a:p>
            <a:pPr algn="ctr"/>
            <a:r>
              <a:rPr lang="ja-JP" altLang="en-US" sz="2000" dirty="0" smtClean="0">
                <a:latin typeface="ＤＦＰ太丸ゴシック体"/>
                <a:ea typeface="ＤＦＰ太丸ゴシック体"/>
                <a:cs typeface="ＤＦＰ太丸ゴシック体"/>
              </a:rPr>
              <a:t>（</a:t>
            </a:r>
            <a:r>
              <a:rPr lang="en-US" altLang="ja-JP" sz="2000" dirty="0" smtClean="0">
                <a:latin typeface="ＤＦＰ太丸ゴシック体"/>
                <a:ea typeface="ＤＦＰ太丸ゴシック体"/>
                <a:cs typeface="ＤＦＰ太丸ゴシック体"/>
              </a:rPr>
              <a:t>3</a:t>
            </a:r>
            <a:r>
              <a:rPr kumimoji="1" lang="ja-JP" altLang="en-US" sz="2000" dirty="0" smtClean="0">
                <a:latin typeface="ＤＦＰ太丸ゴシック体"/>
                <a:ea typeface="ＤＦＰ太丸ゴシック体"/>
                <a:cs typeface="ＤＦＰ太丸ゴシック体"/>
              </a:rPr>
              <a:t>週間）</a:t>
            </a:r>
            <a:endParaRPr kumimoji="1" lang="ja-JP" altLang="en-US" sz="2000" dirty="0">
              <a:latin typeface="ＤＦＰ太丸ゴシック体"/>
              <a:ea typeface="ＤＦＰ太丸ゴシック体"/>
              <a:cs typeface="ＤＦＰ太丸ゴシック体"/>
            </a:endParaRPr>
          </a:p>
        </p:txBody>
      </p:sp>
      <p:sp>
        <p:nvSpPr>
          <p:cNvPr id="18" name="テキスト ボックス 17"/>
          <p:cNvSpPr txBox="1"/>
          <p:nvPr/>
        </p:nvSpPr>
        <p:spPr>
          <a:xfrm>
            <a:off x="5941659" y="1988840"/>
            <a:ext cx="415498" cy="2952328"/>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kumimoji="1" lang="ja-JP" altLang="en-US" dirty="0" smtClean="0">
                <a:latin typeface="ＤＦＰ太丸ゴシック体"/>
                <a:ea typeface="ＤＦＰ太丸ゴシック体"/>
                <a:cs typeface="ＤＦＰ太丸ゴシック体"/>
              </a:rPr>
              <a:t>意見の集計（</a:t>
            </a:r>
            <a:r>
              <a:rPr kumimoji="1" lang="en-US" altLang="ja-JP" dirty="0" smtClean="0">
                <a:latin typeface="ＤＦＰ太丸ゴシック体"/>
                <a:ea typeface="ＤＦＰ太丸ゴシック体"/>
                <a:cs typeface="ＤＦＰ太丸ゴシック体"/>
              </a:rPr>
              <a:t>10</a:t>
            </a:r>
            <a:r>
              <a:rPr kumimoji="1" lang="ja-JP" altLang="en-US" dirty="0" smtClean="0">
                <a:latin typeface="ＤＦＰ太丸ゴシック体"/>
                <a:ea typeface="ＤＦＰ太丸ゴシック体"/>
                <a:cs typeface="ＤＦＰ太丸ゴシック体"/>
              </a:rPr>
              <a:t>日間）</a:t>
            </a:r>
            <a:endParaRPr kumimoji="1" lang="ja-JP" altLang="en-US" dirty="0">
              <a:latin typeface="ＤＦＰ太丸ゴシック体"/>
              <a:ea typeface="ＤＦＰ太丸ゴシック体"/>
              <a:cs typeface="ＤＦＰ太丸ゴシック体"/>
            </a:endParaRPr>
          </a:p>
        </p:txBody>
      </p:sp>
      <p:sp>
        <p:nvSpPr>
          <p:cNvPr id="19" name="テキスト ボックス 18"/>
          <p:cNvSpPr txBox="1"/>
          <p:nvPr/>
        </p:nvSpPr>
        <p:spPr>
          <a:xfrm>
            <a:off x="1988671" y="5445229"/>
            <a:ext cx="21062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ＤＦＰ太丸ゴシック体"/>
                <a:ea typeface="ＤＦＰ太丸ゴシック体"/>
                <a:cs typeface="ＤＦＰ太丸ゴシック体"/>
              </a:rPr>
              <a:t>意見公募の準備</a:t>
            </a:r>
            <a:endParaRPr kumimoji="1" lang="en-US" altLang="ja-JP" dirty="0" smtClean="0">
              <a:latin typeface="ＤＦＰ太丸ゴシック体"/>
              <a:ea typeface="ＤＦＰ太丸ゴシック体"/>
              <a:cs typeface="ＤＦＰ太丸ゴシック体"/>
            </a:endParaRPr>
          </a:p>
          <a:p>
            <a:pPr algn="ctr"/>
            <a:r>
              <a:rPr kumimoji="1" lang="ja-JP" altLang="en-US" dirty="0" smtClean="0">
                <a:latin typeface="ＤＦＰ太丸ゴシック体"/>
                <a:ea typeface="ＤＦＰ太丸ゴシック体"/>
                <a:cs typeface="ＤＦＰ太丸ゴシック体"/>
              </a:rPr>
              <a:t>（</a:t>
            </a:r>
            <a:r>
              <a:rPr lang="en-US" altLang="ja-JP" dirty="0" smtClean="0">
                <a:latin typeface="ＤＦＰ太丸ゴシック体"/>
                <a:ea typeface="ＤＦＰ太丸ゴシック体"/>
                <a:cs typeface="ＤＦＰ太丸ゴシック体"/>
              </a:rPr>
              <a:t>2</a:t>
            </a:r>
            <a:r>
              <a:rPr lang="ja-JP" altLang="en-US" dirty="0" smtClean="0">
                <a:latin typeface="ＤＦＰ太丸ゴシック体"/>
                <a:ea typeface="ＤＦＰ太丸ゴシック体"/>
                <a:cs typeface="ＤＦＰ太丸ゴシック体"/>
              </a:rPr>
              <a:t>週間）</a:t>
            </a:r>
            <a:endParaRPr kumimoji="1" lang="ja-JP" altLang="en-US" dirty="0">
              <a:latin typeface="ＤＦＰ太丸ゴシック体"/>
              <a:ea typeface="ＤＦＰ太丸ゴシック体"/>
              <a:cs typeface="ＤＦＰ太丸ゴシック体"/>
            </a:endParaRPr>
          </a:p>
        </p:txBody>
      </p:sp>
      <p:sp>
        <p:nvSpPr>
          <p:cNvPr id="21" name="テキスト ボックス 20"/>
          <p:cNvSpPr txBox="1"/>
          <p:nvPr/>
        </p:nvSpPr>
        <p:spPr>
          <a:xfrm>
            <a:off x="2310289" y="1988842"/>
            <a:ext cx="692497" cy="2400657"/>
          </a:xfrm>
          <a:prstGeom prst="rect">
            <a:avLst/>
          </a:prstGeom>
        </p:spPr>
        <p:style>
          <a:lnRef idx="2">
            <a:schemeClr val="dk1"/>
          </a:lnRef>
          <a:fillRef idx="1">
            <a:schemeClr val="lt1"/>
          </a:fillRef>
          <a:effectRef idx="0">
            <a:schemeClr val="dk1"/>
          </a:effectRef>
          <a:fontRef idx="minor">
            <a:schemeClr val="dk1"/>
          </a:fontRef>
        </p:style>
        <p:txBody>
          <a:bodyPr vert="eaVert" wrap="none" rtlCol="0">
            <a:spAutoFit/>
          </a:bodyPr>
          <a:lstStyle/>
          <a:p>
            <a:r>
              <a:rPr kumimoji="1" lang="ja-JP" altLang="en-US" dirty="0" smtClean="0">
                <a:latin typeface="ＤＦＰ太丸ゴシック体"/>
                <a:ea typeface="ＤＦＰ太丸ゴシック体"/>
                <a:cs typeface="ＤＦＰ太丸ゴシック体"/>
              </a:rPr>
              <a:t>パネリスト公募の準備</a:t>
            </a:r>
            <a:endParaRPr kumimoji="1" lang="en-US" altLang="ja-JP" dirty="0" smtClean="0">
              <a:latin typeface="ＤＦＰ太丸ゴシック体"/>
              <a:ea typeface="ＤＦＰ太丸ゴシック体"/>
              <a:cs typeface="ＤＦＰ太丸ゴシック体"/>
            </a:endParaRPr>
          </a:p>
          <a:p>
            <a:r>
              <a:rPr lang="ja-JP" altLang="en-US" dirty="0" smtClean="0">
                <a:latin typeface="ＤＦＰ太丸ゴシック体"/>
                <a:ea typeface="ＤＦＰ太丸ゴシック体"/>
                <a:cs typeface="ＤＦＰ太丸ゴシック体"/>
              </a:rPr>
              <a:t>（</a:t>
            </a:r>
            <a:r>
              <a:rPr lang="en-US" altLang="ja-JP" dirty="0" smtClean="0">
                <a:latin typeface="ＤＦＰ太丸ゴシック体"/>
                <a:ea typeface="ＤＦＰ太丸ゴシック体"/>
                <a:cs typeface="ＤＦＰ太丸ゴシック体"/>
              </a:rPr>
              <a:t>1</a:t>
            </a:r>
            <a:r>
              <a:rPr lang="ja-JP" altLang="en-US" dirty="0" smtClean="0">
                <a:latin typeface="ＤＦＰ太丸ゴシック体"/>
                <a:ea typeface="ＤＦＰ太丸ゴシック体"/>
                <a:cs typeface="ＤＦＰ太丸ゴシック体"/>
              </a:rPr>
              <a:t>週間）</a:t>
            </a:r>
            <a:endParaRPr kumimoji="1" lang="ja-JP" altLang="en-US" dirty="0">
              <a:latin typeface="ＤＦＰ太丸ゴシック体"/>
              <a:ea typeface="ＤＦＰ太丸ゴシック体"/>
              <a:cs typeface="ＤＦＰ太丸ゴシック体"/>
            </a:endParaRPr>
          </a:p>
        </p:txBody>
      </p:sp>
      <p:sp>
        <p:nvSpPr>
          <p:cNvPr id="22" name="テキスト ボックス 21"/>
          <p:cNvSpPr txBox="1"/>
          <p:nvPr/>
        </p:nvSpPr>
        <p:spPr>
          <a:xfrm>
            <a:off x="3470835" y="6165309"/>
            <a:ext cx="171619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ＤＦＰ太丸ゴシック体"/>
                <a:ea typeface="ＤＦＰ太丸ゴシック体"/>
                <a:cs typeface="ＤＦＰ太丸ゴシック体"/>
              </a:rPr>
              <a:t>総意形成会議の資料作成</a:t>
            </a:r>
            <a:endParaRPr kumimoji="1" lang="ja-JP" altLang="en-US" dirty="0">
              <a:latin typeface="ＤＦＰ太丸ゴシック体"/>
              <a:ea typeface="ＤＦＰ太丸ゴシック体"/>
              <a:cs typeface="ＤＦＰ太丸ゴシック体"/>
            </a:endParaRPr>
          </a:p>
        </p:txBody>
      </p:sp>
      <p:sp>
        <p:nvSpPr>
          <p:cNvPr id="23" name="右矢印 22"/>
          <p:cNvSpPr/>
          <p:nvPr/>
        </p:nvSpPr>
        <p:spPr>
          <a:xfrm>
            <a:off x="7215251" y="3140968"/>
            <a:ext cx="1014113"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24" name="右矢印 23"/>
          <p:cNvSpPr/>
          <p:nvPr/>
        </p:nvSpPr>
        <p:spPr>
          <a:xfrm rot="20328227">
            <a:off x="7425637" y="4803646"/>
            <a:ext cx="927778" cy="36298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ＤＦＰ太丸ゴシック体"/>
              <a:ea typeface="ＤＦＰ太丸ゴシック体"/>
              <a:cs typeface="ＤＦＰ太丸ゴシック体"/>
            </a:endParaRPr>
          </a:p>
        </p:txBody>
      </p:sp>
      <p:sp>
        <p:nvSpPr>
          <p:cNvPr id="20" name="テキスト ボックス 19"/>
          <p:cNvSpPr txBox="1"/>
          <p:nvPr/>
        </p:nvSpPr>
        <p:spPr>
          <a:xfrm>
            <a:off x="5040590" y="1988840"/>
            <a:ext cx="692497" cy="3096344"/>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kumimoji="1" lang="ja-JP" altLang="en-US" dirty="0" smtClean="0">
                <a:latin typeface="ＤＦＰ太丸ゴシック体"/>
                <a:ea typeface="ＤＦＰ太丸ゴシック体"/>
                <a:cs typeface="ＤＦＰ太丸ゴシック体"/>
              </a:rPr>
              <a:t>パネリスト意見収集（</a:t>
            </a:r>
            <a:r>
              <a:rPr kumimoji="1" lang="en-US" altLang="ja-JP" dirty="0" smtClean="0">
                <a:latin typeface="ＤＦＰ太丸ゴシック体"/>
                <a:ea typeface="ＤＦＰ太丸ゴシック体"/>
                <a:cs typeface="ＤＦＰ太丸ゴシック体"/>
              </a:rPr>
              <a:t>10</a:t>
            </a:r>
            <a:r>
              <a:rPr kumimoji="1" lang="ja-JP" altLang="en-US" dirty="0" smtClean="0">
                <a:latin typeface="ＤＦＰ太丸ゴシック体"/>
                <a:ea typeface="ＤＦＰ太丸ゴシック体"/>
                <a:cs typeface="ＤＦＰ太丸ゴシック体"/>
              </a:rPr>
              <a:t>日間）</a:t>
            </a:r>
            <a:endParaRPr kumimoji="1" lang="ja-JP" altLang="en-US" dirty="0">
              <a:latin typeface="ＤＦＰ太丸ゴシック体"/>
              <a:ea typeface="ＤＦＰ太丸ゴシック体"/>
              <a:cs typeface="ＤＦＰ太丸ゴシック体"/>
            </a:endParaRPr>
          </a:p>
        </p:txBody>
      </p:sp>
      <p:sp>
        <p:nvSpPr>
          <p:cNvPr id="26" name="テキスト ボックス 25"/>
          <p:cNvSpPr txBox="1"/>
          <p:nvPr/>
        </p:nvSpPr>
        <p:spPr>
          <a:xfrm>
            <a:off x="0" y="4499828"/>
            <a:ext cx="3886199" cy="369332"/>
          </a:xfrm>
          <a:prstGeom prst="rect">
            <a:avLst/>
          </a:prstGeom>
          <a:noFill/>
        </p:spPr>
        <p:txBody>
          <a:bodyPr wrap="square" rtlCol="0">
            <a:spAutoFit/>
          </a:bodyPr>
          <a:lstStyle/>
          <a:p>
            <a:r>
              <a:rPr kumimoji="1" lang="ja-JP" altLang="en-US" dirty="0" smtClean="0">
                <a:latin typeface="ＤＦＰ太丸ゴシック体"/>
                <a:ea typeface="ＤＦＰ太丸ゴシック体"/>
                <a:cs typeface="ＤＦＰ太丸ゴシック体"/>
              </a:rPr>
              <a:t>＜標準的治療の考え方</a:t>
            </a:r>
            <a:r>
              <a:rPr kumimoji="1" lang="en-US" altLang="ja-JP" dirty="0" smtClean="0">
                <a:latin typeface="ＤＦＰ太丸ゴシック体"/>
                <a:ea typeface="ＤＦＰ太丸ゴシック体"/>
                <a:cs typeface="ＤＦＰ太丸ゴシック体"/>
              </a:rPr>
              <a:t>&gt;</a:t>
            </a:r>
            <a:r>
              <a:rPr kumimoji="1" lang="ja-JP" altLang="en-US" dirty="0" smtClean="0">
                <a:latin typeface="ＤＦＰ太丸ゴシック体"/>
                <a:ea typeface="ＤＦＰ太丸ゴシック体"/>
                <a:cs typeface="ＤＦＰ太丸ゴシック体"/>
              </a:rPr>
              <a:t>の原案作成</a:t>
            </a:r>
            <a:endParaRPr kumimoji="1" lang="ja-JP" altLang="en-US" dirty="0">
              <a:latin typeface="ＤＦＰ太丸ゴシック体"/>
              <a:ea typeface="ＤＦＰ太丸ゴシック体"/>
              <a:cs typeface="ＤＦＰ太丸ゴシック体"/>
            </a:endParaRPr>
          </a:p>
        </p:txBody>
      </p:sp>
      <p:sp>
        <p:nvSpPr>
          <p:cNvPr id="28" name="テキスト ボックス 27"/>
          <p:cNvSpPr txBox="1"/>
          <p:nvPr/>
        </p:nvSpPr>
        <p:spPr>
          <a:xfrm>
            <a:off x="3193727" y="1988842"/>
            <a:ext cx="692497" cy="2169825"/>
          </a:xfrm>
          <a:prstGeom prst="rect">
            <a:avLst/>
          </a:prstGeom>
        </p:spPr>
        <p:style>
          <a:lnRef idx="2">
            <a:schemeClr val="accent3"/>
          </a:lnRef>
          <a:fillRef idx="1">
            <a:schemeClr val="lt1"/>
          </a:fillRef>
          <a:effectRef idx="0">
            <a:schemeClr val="accent3"/>
          </a:effectRef>
          <a:fontRef idx="minor">
            <a:schemeClr val="dk1"/>
          </a:fontRef>
        </p:style>
        <p:txBody>
          <a:bodyPr vert="eaVert" wrap="none" rtlCol="0">
            <a:spAutoFit/>
          </a:bodyPr>
          <a:lstStyle/>
          <a:p>
            <a:r>
              <a:rPr kumimoji="1" lang="ja-JP" altLang="en-US" dirty="0" smtClean="0">
                <a:latin typeface="ＤＦＰ太丸ゴシック体"/>
                <a:ea typeface="ＤＦＰ太丸ゴシック体"/>
                <a:cs typeface="ＤＦＰ太丸ゴシック体"/>
              </a:rPr>
              <a:t>パネリスト公募期間</a:t>
            </a:r>
            <a:endParaRPr kumimoji="1" lang="en-US" altLang="ja-JP" dirty="0" smtClean="0">
              <a:latin typeface="ＤＦＰ太丸ゴシック体"/>
              <a:ea typeface="ＤＦＰ太丸ゴシック体"/>
              <a:cs typeface="ＤＦＰ太丸ゴシック体"/>
            </a:endParaRPr>
          </a:p>
          <a:p>
            <a:r>
              <a:rPr lang="en-US" altLang="ja-JP" dirty="0" smtClean="0">
                <a:latin typeface="ＤＦＰ太丸ゴシック体"/>
                <a:ea typeface="ＤＦＰ太丸ゴシック体"/>
                <a:cs typeface="ＤＦＰ太丸ゴシック体"/>
              </a:rPr>
              <a:t>(10</a:t>
            </a:r>
            <a:r>
              <a:rPr lang="ja-JP" altLang="en-US" dirty="0" smtClean="0">
                <a:latin typeface="ＤＦＰ太丸ゴシック体"/>
                <a:ea typeface="ＤＦＰ太丸ゴシック体"/>
                <a:cs typeface="ＤＦＰ太丸ゴシック体"/>
              </a:rPr>
              <a:t>日間）</a:t>
            </a:r>
            <a:endParaRPr kumimoji="1" lang="ja-JP" altLang="en-US" dirty="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0"/>
            <a:ext cx="8915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b="1" dirty="0" smtClean="0">
                <a:ln w="11430"/>
                <a:solidFill>
                  <a:srgbClr val="000090"/>
                </a:solidFill>
                <a:latin typeface="ＤＦＰ太丸ゴシック体"/>
                <a:ea typeface="ＤＦＰ太丸ゴシック体"/>
                <a:cs typeface="ＤＦＰ太丸ゴシック体"/>
              </a:rPr>
              <a:t>戦略研究ガイドライン</a:t>
            </a:r>
            <a:endParaRPr lang="ja-JP" altLang="en-US" b="1" dirty="0">
              <a:ln w="11430"/>
              <a:solidFill>
                <a:srgbClr val="000090"/>
              </a:solidFill>
              <a:latin typeface="ＤＦＰ太丸ゴシック体"/>
              <a:ea typeface="ＤＦＰ太丸ゴシック体"/>
              <a:cs typeface="ＤＦＰ太丸ゴシック体"/>
            </a:endParaRPr>
          </a:p>
        </p:txBody>
      </p:sp>
      <p:sp>
        <p:nvSpPr>
          <p:cNvPr id="6" name="TextBox 5"/>
          <p:cNvSpPr txBox="1"/>
          <p:nvPr/>
        </p:nvSpPr>
        <p:spPr>
          <a:xfrm>
            <a:off x="762000" y="1143000"/>
            <a:ext cx="8392041" cy="3816429"/>
          </a:xfrm>
          <a:prstGeom prst="rect">
            <a:avLst/>
          </a:prstGeom>
          <a:noFill/>
        </p:spPr>
        <p:txBody>
          <a:bodyPr wrap="none" rtlCol="0">
            <a:spAutoFit/>
          </a:bodyPr>
          <a:lstStyle/>
          <a:p>
            <a:pPr>
              <a:spcAft>
                <a:spcPts val="1200"/>
              </a:spcAft>
            </a:pPr>
            <a:r>
              <a:rPr lang="en-US" altLang="ja-JP" sz="3200" dirty="0" smtClean="0">
                <a:latin typeface="ＤＦＰ太丸ゴシック体"/>
                <a:ea typeface="ＤＦＰ太丸ゴシック体"/>
                <a:cs typeface="ＤＦＰ太丸ゴシック体"/>
              </a:rPr>
              <a:t>①</a:t>
            </a:r>
            <a:r>
              <a:rPr lang="ja-JP" altLang="en-US" sz="3200" dirty="0" smtClean="0">
                <a:latin typeface="ＤＦＰ太丸ゴシック体"/>
                <a:ea typeface="ＤＦＰ太丸ゴシック体"/>
                <a:cs typeface="ＤＦＰ太丸ゴシック体"/>
              </a:rPr>
              <a:t>出生前ステロイド</a:t>
            </a:r>
            <a:r>
              <a:rPr lang="en-US" altLang="ja-JP" sz="3200" dirty="0" smtClean="0">
                <a:latin typeface="ＤＦＰ太丸ゴシック体"/>
                <a:ea typeface="ＤＦＰ太丸ゴシック体"/>
                <a:cs typeface="ＤＦＰ太丸ゴシック体"/>
              </a:rPr>
              <a:t>(</a:t>
            </a:r>
            <a:r>
              <a:rPr lang="ja-JP" altLang="en-US" sz="3200" dirty="0" smtClean="0">
                <a:latin typeface="ＤＦＰ太丸ゴシック体"/>
                <a:ea typeface="ＤＦＰ太丸ゴシック体"/>
                <a:cs typeface="ＤＦＰ太丸ゴシック体"/>
              </a:rPr>
              <a:t>切迫</a:t>
            </a:r>
            <a:r>
              <a:rPr lang="ja-JP" altLang="en-US" sz="3200" dirty="0" smtClean="0">
                <a:latin typeface="ＤＦＰ太丸ゴシック体"/>
                <a:ea typeface="ＤＦＰ太丸ゴシック体"/>
                <a:cs typeface="ＤＦＰ太丸ゴシック体"/>
              </a:rPr>
              <a:t>早産産科</a:t>
            </a:r>
            <a:r>
              <a:rPr lang="ja-JP" altLang="en-US" sz="3200" dirty="0" smtClean="0">
                <a:latin typeface="ＤＦＰ太丸ゴシック体"/>
                <a:ea typeface="ＤＦＰ太丸ゴシック体"/>
                <a:cs typeface="ＤＦＰ太丸ゴシック体"/>
              </a:rPr>
              <a:t>管理</a:t>
            </a:r>
            <a:r>
              <a:rPr lang="en-US" altLang="ja-JP" sz="3200" dirty="0" smtClean="0">
                <a:latin typeface="ＤＦＰ太丸ゴシック体"/>
                <a:ea typeface="ＤＦＰ太丸ゴシック体"/>
                <a:cs typeface="ＤＦＰ太丸ゴシック体"/>
              </a:rPr>
              <a:t>)</a:t>
            </a:r>
          </a:p>
          <a:p>
            <a:pPr>
              <a:spcAft>
                <a:spcPts val="1200"/>
              </a:spcAft>
            </a:pPr>
            <a:r>
              <a:rPr lang="en-US" altLang="ja-JP" sz="3200" dirty="0" smtClean="0">
                <a:latin typeface="ＤＦＰ太丸ゴシック体"/>
                <a:ea typeface="ＤＦＰ太丸ゴシック体"/>
                <a:cs typeface="ＤＦＰ太丸ゴシック体"/>
              </a:rPr>
              <a:t>②</a:t>
            </a:r>
            <a:r>
              <a:rPr lang="ja-JP" altLang="en-US" sz="3200" dirty="0" smtClean="0">
                <a:latin typeface="ＤＦＰ太丸ゴシック体"/>
                <a:ea typeface="ＤＦＰ太丸ゴシック体"/>
                <a:cs typeface="ＤＦＰ太丸ゴシック体"/>
              </a:rPr>
              <a:t>新生児蘇生法</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③</a:t>
            </a:r>
            <a:r>
              <a:rPr lang="ja-JP" altLang="en-US" sz="3200" dirty="0" smtClean="0">
                <a:latin typeface="ＤＦＰ太丸ゴシック体"/>
                <a:ea typeface="ＤＦＰ太丸ゴシック体"/>
                <a:cs typeface="ＤＦＰ太丸ゴシック体"/>
              </a:rPr>
              <a:t>呼吸管理と新生児慢性肺疾患の予防と治療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④</a:t>
            </a:r>
            <a:r>
              <a:rPr lang="ja-JP" altLang="en-US" sz="3200" dirty="0" smtClean="0">
                <a:latin typeface="ＤＦＰ太丸ゴシック体"/>
                <a:ea typeface="ＤＦＰ太丸ゴシック体"/>
                <a:cs typeface="ＤＦＰ太丸ゴシック体"/>
              </a:rPr>
              <a:t>未熟児動脈管開存症の予防と治療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⑤</a:t>
            </a:r>
            <a:r>
              <a:rPr lang="ja-JP" altLang="en-US" sz="3200" dirty="0" smtClean="0">
                <a:latin typeface="ＤＦＰ太丸ゴシック体"/>
                <a:ea typeface="ＤＦＰ太丸ゴシック体"/>
                <a:cs typeface="ＤＦＰ太丸ゴシック体"/>
              </a:rPr>
              <a:t>新生児感染症の予防と治療</a:t>
            </a:r>
            <a:endParaRPr lang="en-US" altLang="ja-JP" sz="3200" dirty="0" smtClean="0">
              <a:latin typeface="ＤＦＰ太丸ゴシック体"/>
              <a:ea typeface="ＤＦＰ太丸ゴシック体"/>
              <a:cs typeface="ＤＦＰ太丸ゴシック体"/>
            </a:endParaRPr>
          </a:p>
          <a:p>
            <a:pPr>
              <a:spcAft>
                <a:spcPts val="1200"/>
              </a:spcAft>
            </a:pPr>
            <a:r>
              <a:rPr lang="en-US" altLang="ja-JP" sz="3200" dirty="0" smtClean="0">
                <a:latin typeface="ＤＦＰ太丸ゴシック体"/>
                <a:ea typeface="ＤＦＰ太丸ゴシック体"/>
                <a:cs typeface="ＤＦＰ太丸ゴシック体"/>
              </a:rPr>
              <a:t>⑥</a:t>
            </a:r>
            <a:r>
              <a:rPr lang="ja-JP" altLang="en-US" sz="3200" dirty="0" smtClean="0">
                <a:latin typeface="ＤＦＰ太丸ゴシック体"/>
                <a:ea typeface="ＤＦＰ太丸ゴシック体"/>
                <a:cs typeface="ＤＦＰ太丸ゴシック体"/>
              </a:rPr>
              <a:t>経腸栄養および中心静脈栄養法 </a:t>
            </a:r>
            <a:endParaRPr kumimoji="1" lang="ja-JP" altLang="en-US" sz="3200" dirty="0">
              <a:latin typeface="ＤＦＰ太丸ゴシック体"/>
              <a:ea typeface="ＤＦＰ太丸ゴシック体"/>
              <a:cs typeface="ＤＦＰ太丸ゴシック体"/>
            </a:endParaRPr>
          </a:p>
        </p:txBody>
      </p:sp>
      <p:sp>
        <p:nvSpPr>
          <p:cNvPr id="7" name="正方形/長方形 6"/>
          <p:cNvSpPr/>
          <p:nvPr/>
        </p:nvSpPr>
        <p:spPr>
          <a:xfrm>
            <a:off x="457200" y="5105400"/>
            <a:ext cx="8991600" cy="1569660"/>
          </a:xfrm>
          <a:prstGeom prst="rect">
            <a:avLst/>
          </a:prstGeom>
          <a:solidFill>
            <a:srgbClr val="FFFF00"/>
          </a:solidFill>
          <a:ln>
            <a:solidFill>
              <a:srgbClr val="000000"/>
            </a:solidFill>
          </a:ln>
        </p:spPr>
        <p:txBody>
          <a:bodyPr wrap="square">
            <a:spAutoFit/>
          </a:bodyPr>
          <a:lstStyle/>
          <a:p>
            <a:r>
              <a:rPr lang="ja-JP" altLang="en-US" sz="2400" dirty="0" smtClean="0">
                <a:latin typeface="ＤＦＰ太丸ゴシック体"/>
                <a:ea typeface="ＤＦＰ太丸ゴシック体"/>
                <a:cs typeface="ＤＦＰ太丸ゴシック体"/>
              </a:rPr>
              <a:t>既存のガイドラインを踏まえて、今回のワークショップ開催に</a:t>
            </a:r>
            <a:endParaRPr lang="en-US" altLang="ja-JP" sz="2400" dirty="0" smtClean="0">
              <a:latin typeface="ＤＦＰ太丸ゴシック体"/>
              <a:ea typeface="ＤＦＰ太丸ゴシック体"/>
              <a:cs typeface="ＤＦＰ太丸ゴシック体"/>
            </a:endParaRPr>
          </a:p>
          <a:p>
            <a:r>
              <a:rPr lang="ja-JP" altLang="en-US" sz="2400" dirty="0" smtClean="0">
                <a:latin typeface="ＤＦＰ太丸ゴシック体"/>
                <a:ea typeface="ＤＦＰ太丸ゴシック体"/>
                <a:cs typeface="ＤＦＰ太丸ゴシック体"/>
              </a:rPr>
              <a:t>適した内容に再構成。</a:t>
            </a:r>
            <a:r>
              <a:rPr lang="ja-JP" altLang="en-US" sz="2400" dirty="0" smtClean="0">
                <a:solidFill>
                  <a:srgbClr val="FF0000"/>
                </a:solidFill>
                <a:latin typeface="ＤＦＰ太丸ゴシック体"/>
                <a:ea typeface="ＤＦＰ太丸ゴシック体"/>
                <a:cs typeface="ＤＦＰ太丸ゴシック体"/>
              </a:rPr>
              <a:t>未来の</a:t>
            </a:r>
            <a:r>
              <a:rPr lang="en-US" altLang="ja-JP" sz="2400" dirty="0" smtClean="0">
                <a:solidFill>
                  <a:srgbClr val="FF0000"/>
                </a:solidFill>
                <a:latin typeface="ＤＦＰ太丸ゴシック体"/>
                <a:ea typeface="ＤＦＰ太丸ゴシック体"/>
                <a:cs typeface="ＤＦＰ太丸ゴシック体"/>
              </a:rPr>
              <a:t>NICU</a:t>
            </a:r>
            <a:r>
              <a:rPr lang="ja-JP" altLang="en-US" sz="2400" dirty="0" smtClean="0">
                <a:solidFill>
                  <a:srgbClr val="FF0000"/>
                </a:solidFill>
                <a:latin typeface="ＤＦＰ太丸ゴシック体"/>
                <a:ea typeface="ＤＦＰ太丸ゴシック体"/>
                <a:cs typeface="ＤＦＰ太丸ゴシック体"/>
              </a:rPr>
              <a:t>で生きる母児、医療者のためにより良いものになるように皆様と智恵を出し合えることを願っています。</a:t>
            </a:r>
            <a:endParaRPr lang="en-US" altLang="ja-JP" sz="2400" dirty="0" smtClean="0">
              <a:solidFill>
                <a:srgbClr val="FF0000"/>
              </a:solidFill>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日付プレースホルダ 2"/>
          <p:cNvSpPr>
            <a:spLocks noGrp="1"/>
          </p:cNvSpPr>
          <p:nvPr>
            <p:ph type="dt" sz="half" idx="10"/>
          </p:nvPr>
        </p:nvSpPr>
        <p:spPr/>
        <p:txBody>
          <a:bodyPr/>
          <a:lstStyle/>
          <a:p>
            <a:r>
              <a:rPr kumimoji="1" lang="en-US" altLang="ja-JP" smtClean="0"/>
              <a:t>2010/9/23</a:t>
            </a:r>
            <a:endParaRPr kumimoji="1" lang="ja-JP" altLang="en-US"/>
          </a:p>
        </p:txBody>
      </p:sp>
      <p:sp>
        <p:nvSpPr>
          <p:cNvPr id="4" name="スライド番号プレースホルダ 3"/>
          <p:cNvSpPr>
            <a:spLocks noGrp="1"/>
          </p:cNvSpPr>
          <p:nvPr>
            <p:ph type="sldNum" sz="quarter" idx="12"/>
          </p:nvPr>
        </p:nvSpPr>
        <p:spPr/>
        <p:txBody>
          <a:bodyPr/>
          <a:lstStyle/>
          <a:p>
            <a:fld id="{6DC6157E-9DDF-49BE-BCBB-16D8AAB412D2}" type="slidenum">
              <a:rPr kumimoji="1" lang="ja-JP" altLang="en-US" smtClean="0"/>
              <a:pPr/>
              <a:t>72</a:t>
            </a:fld>
            <a:endParaRPr kumimoji="1" lang="ja-JP" altLang="en-US"/>
          </a:p>
        </p:txBody>
      </p:sp>
      <p:pic>
        <p:nvPicPr>
          <p:cNvPr id="5" name="図 1" descr="スライド06.jpg"/>
          <p:cNvPicPr>
            <a:picLocks noChangeAspect="1"/>
          </p:cNvPicPr>
          <p:nvPr/>
        </p:nvPicPr>
        <p:blipFill>
          <a:blip r:embed="rId2"/>
          <a:srcRect l="10000" t="21111" r="10833" b="16667"/>
          <a:stretch>
            <a:fillRect/>
          </a:stretch>
        </p:blipFill>
        <p:spPr bwMode="auto">
          <a:xfrm>
            <a:off x="0" y="0"/>
            <a:ext cx="9953625" cy="5867400"/>
          </a:xfrm>
          <a:prstGeom prst="rect">
            <a:avLst/>
          </a:prstGeom>
          <a:noFill/>
          <a:ln w="9525">
            <a:noFill/>
            <a:miter lim="800000"/>
            <a:headEnd/>
            <a:tailEnd/>
          </a:ln>
        </p:spPr>
      </p:pic>
      <p:sp>
        <p:nvSpPr>
          <p:cNvPr id="6" name="正方形/長方形 5"/>
          <p:cNvSpPr/>
          <p:nvPr/>
        </p:nvSpPr>
        <p:spPr>
          <a:xfrm>
            <a:off x="304800" y="5943600"/>
            <a:ext cx="9296400" cy="830997"/>
          </a:xfrm>
          <a:prstGeom prst="rect">
            <a:avLst/>
          </a:prstGeom>
          <a:solidFill>
            <a:srgbClr val="FFFF00"/>
          </a:solidFill>
          <a:ln>
            <a:solidFill>
              <a:srgbClr val="000000"/>
            </a:solidFill>
          </a:ln>
        </p:spPr>
        <p:txBody>
          <a:bodyPr wrap="square">
            <a:spAutoFit/>
          </a:bodyPr>
          <a:lstStyle/>
          <a:p>
            <a:r>
              <a:rPr lang="ja-JP" altLang="en-US" sz="2400" dirty="0" smtClean="0">
                <a:solidFill>
                  <a:srgbClr val="FF0000"/>
                </a:solidFill>
                <a:latin typeface="ＤＦＰ太丸ゴシック体"/>
                <a:ea typeface="ＤＦＰ太丸ゴシック体"/>
                <a:cs typeface="ＤＦＰ太丸ゴシック体"/>
              </a:rPr>
              <a:t>未来の</a:t>
            </a:r>
            <a:r>
              <a:rPr lang="en-US" altLang="ja-JP" sz="2400" dirty="0" smtClean="0">
                <a:solidFill>
                  <a:srgbClr val="FF0000"/>
                </a:solidFill>
                <a:latin typeface="ＤＦＰ太丸ゴシック体"/>
                <a:ea typeface="ＤＦＰ太丸ゴシック体"/>
                <a:cs typeface="ＤＦＰ太丸ゴシック体"/>
              </a:rPr>
              <a:t>NICU</a:t>
            </a:r>
            <a:r>
              <a:rPr lang="ja-JP" altLang="en-US" sz="2400" dirty="0" smtClean="0">
                <a:solidFill>
                  <a:srgbClr val="FF0000"/>
                </a:solidFill>
                <a:latin typeface="ＤＦＰ太丸ゴシック体"/>
                <a:ea typeface="ＤＦＰ太丸ゴシック体"/>
                <a:cs typeface="ＤＦＰ太丸ゴシック体"/>
              </a:rPr>
              <a:t>を必要とする母児のために本日は皆様、宜しく御願い致します。</a:t>
            </a:r>
            <a:endParaRPr lang="en-US" altLang="ja-JP" sz="2400" dirty="0" smtClean="0">
              <a:solidFill>
                <a:srgbClr val="FF0000"/>
              </a:solidFill>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2010/9/23</a:t>
            </a:r>
            <a:endParaRPr kumimoji="1" lang="ja-JP" altLang="en-US"/>
          </a:p>
        </p:txBody>
      </p:sp>
      <p:sp>
        <p:nvSpPr>
          <p:cNvPr id="3" name="スライド番号プレースホルダ 2"/>
          <p:cNvSpPr>
            <a:spLocks noGrp="1"/>
          </p:cNvSpPr>
          <p:nvPr>
            <p:ph type="sldNum" sz="quarter" idx="12"/>
          </p:nvPr>
        </p:nvSpPr>
        <p:spPr/>
        <p:txBody>
          <a:bodyPr/>
          <a:lstStyle/>
          <a:p>
            <a:fld id="{6DC6157E-9DDF-49BE-BCBB-16D8AAB412D2}" type="slidenum">
              <a:rPr kumimoji="1" lang="ja-JP" altLang="en-US" smtClean="0"/>
              <a:pPr/>
              <a:t>8</a:t>
            </a:fld>
            <a:endParaRPr kumimoji="1" lang="ja-JP" altLang="en-US"/>
          </a:p>
        </p:txBody>
      </p:sp>
      <p:pic>
        <p:nvPicPr>
          <p:cNvPr id="4" name="図 3" descr="スライド07.jpg"/>
          <p:cNvPicPr>
            <a:picLocks noChangeAspect="1"/>
          </p:cNvPicPr>
          <p:nvPr/>
        </p:nvPicPr>
        <p:blipFill>
          <a:blip r:embed="rId2"/>
          <a:stretch>
            <a:fillRect/>
          </a:stretch>
        </p:blipFill>
        <p:spPr>
          <a:xfrm>
            <a:off x="30480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図 16" descr="スライド08.jpg"/>
          <p:cNvPicPr>
            <a:picLocks noChangeAspect="1"/>
          </p:cNvPicPr>
          <p:nvPr/>
        </p:nvPicPr>
        <p:blipFill>
          <a:blip r:embed="rId3"/>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19830</TotalTime>
  <Words>4088</Words>
  <Application>Microsoft Office PowerPoint</Application>
  <PresentationFormat>A4 210x297 mm</PresentationFormat>
  <Paragraphs>513</Paragraphs>
  <Slides>72</Slides>
  <Notes>23</Notes>
  <HiddenSlides>0</HiddenSlides>
  <MMClips>0</MMClips>
  <ScaleCrop>false</ScaleCrop>
  <HeadingPairs>
    <vt:vector size="6" baseType="variant">
      <vt:variant>
        <vt:lpstr>デザイン テンプレート</vt:lpstr>
      </vt:variant>
      <vt:variant>
        <vt:i4>1</vt:i4>
      </vt:variant>
      <vt:variant>
        <vt:lpstr>リンクの設定</vt:lpstr>
      </vt:variant>
      <vt:variant>
        <vt:i4>2</vt:i4>
      </vt:variant>
      <vt:variant>
        <vt:lpstr>スライド タイトル</vt:lpstr>
      </vt:variant>
      <vt:variant>
        <vt:i4>72</vt:i4>
      </vt:variant>
    </vt:vector>
  </HeadingPairs>
  <TitlesOfParts>
    <vt:vector size="75" baseType="lpstr">
      <vt:lpstr>Office テーマ</vt:lpstr>
      <vt:lpstr>???</vt:lpstr>
      <vt:lpstr>???</vt:lpstr>
      <vt:lpstr>根拠と総意に基づく 診療ガイドライン作成について</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厚生労働省の戦略研究とは?</vt:lpstr>
      <vt:lpstr>過去の戦略研究</vt:lpstr>
      <vt:lpstr>周産期医療戦略研究の目標</vt:lpstr>
      <vt:lpstr>厚労省と協議した研究の概要</vt:lpstr>
      <vt:lpstr>周産期医療の医療政策への提言</vt:lpstr>
      <vt:lpstr>介入方法の検討ワーキンググループ</vt:lpstr>
      <vt:lpstr>スライド 40</vt:lpstr>
      <vt:lpstr>スライド 41</vt:lpstr>
      <vt:lpstr>スライド 42</vt:lpstr>
      <vt:lpstr>スライド 43</vt:lpstr>
      <vt:lpstr>スライド 44</vt:lpstr>
      <vt:lpstr>周産期医療の&lt;標準的治療の考え方&gt;の作成 </vt:lpstr>
      <vt:lpstr>ガイドラインの疑問</vt:lpstr>
      <vt:lpstr>標準化プログラムの４本柱</vt:lpstr>
      <vt:lpstr>保健・医療の質向上方法のエビデンス</vt:lpstr>
      <vt:lpstr>スライド 49</vt:lpstr>
      <vt:lpstr>スライド 50</vt:lpstr>
      <vt:lpstr>周産期医療各分野専門家</vt:lpstr>
      <vt:lpstr>地域ブロック案（10ブロック）</vt:lpstr>
      <vt:lpstr>スライド 53</vt:lpstr>
      <vt:lpstr>介入チーム</vt:lpstr>
      <vt:lpstr>施設リーダー </vt:lpstr>
      <vt:lpstr>介入チームリーダー（施設リーダー兼任） </vt:lpstr>
      <vt:lpstr>介入チームの研修プログラム(2日間)</vt:lpstr>
      <vt:lpstr>介入(標準化プログラム)</vt:lpstr>
      <vt:lpstr>介入(標準化プログラム) （系統的な医療の質の向上）</vt:lpstr>
      <vt:lpstr>(1)施設プロファイル作成</vt:lpstr>
      <vt:lpstr>(2)施設ワークショップ開催(１日間)</vt:lpstr>
      <vt:lpstr>ワークショップ前半：診療内容の分析</vt:lpstr>
      <vt:lpstr>スライド 63</vt:lpstr>
      <vt:lpstr>組織マネージメントのワークショップ</vt:lpstr>
      <vt:lpstr>(3)施設別改善行動計画策定と導入 </vt:lpstr>
      <vt:lpstr>診療内容についての改善行動計画案</vt:lpstr>
      <vt:lpstr>(4)施設別改善行動のフォローアップ </vt:lpstr>
      <vt:lpstr>研究参加への利点と不利点</vt:lpstr>
      <vt:lpstr>私の感想</vt:lpstr>
      <vt:lpstr>&lt;標準的治療の考え方&gt;の総意形成スケジュール</vt:lpstr>
      <vt:lpstr>戦略研究ガイドライン</vt:lpstr>
      <vt:lpstr>スライド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erazo</dc:creator>
  <cp:lastModifiedBy>豊島 勝昭</cp:lastModifiedBy>
  <cp:revision>541</cp:revision>
  <cp:lastPrinted>2010-09-22T19:11:39Z</cp:lastPrinted>
  <dcterms:created xsi:type="dcterms:W3CDTF">2010-11-22T13:15:04Z</dcterms:created>
  <dcterms:modified xsi:type="dcterms:W3CDTF">2010-12-01T06:15:33Z</dcterms:modified>
</cp:coreProperties>
</file>